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media/>
</file>

<file path=ppt/media/image-1-1.png>
</file>

<file path=ppt/media/image-10-1.png>
</file>

<file path=ppt/media/image-11-1.png>
</file>

<file path=ppt/media/image-12-1.png>
</file>

<file path=ppt/media/image-13-1.png>
</file>

<file path=ppt/media/image-14-1.png>
</file>

<file path=ppt/media/image-2-1.png>
</file>

<file path=ppt/media/image-3-1.png>
</file>

<file path=ppt/media/image-4-1.png>
</file>

<file path=ppt/media/image-5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C3D5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772570" y="2008138"/>
            <a:ext cx="5598860" cy="352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spcAft>
                <a:spcPts val="4000"/>
              </a:spcAft>
              <a:buNone/>
            </a:pPr>
            <a:r>
              <a:rPr lang="en-US" sz="2400" dirty="0">
                <a:solidFill>
                  <a:srgbClr val="E8F0F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Injury &amp; Condition Management Platform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1772570" y="2868513"/>
            <a:ext cx="559886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18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Partnership Overview</a:t>
            </a:r>
            <a:endParaRPr lang="en-US" sz="1800" dirty="0"/>
          </a:p>
        </p:txBody>
      </p:sp>
      <p:pic>
        <p:nvPicPr>
          <p:cNvPr id="4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00400" y="457200"/>
            <a:ext cx="2743200" cy="14630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1251347"/>
          </a:xfrm>
          <a:prstGeom prst="rect">
            <a:avLst/>
          </a:prstGeom>
          <a:solidFill>
            <a:srgbClr val="2E5C8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228600"/>
            <a:ext cx="8679281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2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Tier 2 GTM: "Scale with Inbound"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317450" y="758726"/>
            <a:ext cx="8679281" cy="2640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80"/>
              </a:lnSpc>
              <a:spcBef>
                <a:spcPts val="500"/>
              </a:spcBef>
              <a:buNone/>
            </a:pPr>
            <a:r>
              <a:rPr lang="en-US" sz="1600" dirty="0">
                <a:solidFill>
                  <a:srgbClr val="FFFFFF">
                    <a:alpha val="9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Content Marketing &amp; Referrals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06301" y="1479947"/>
            <a:ext cx="5600998" cy="3504009"/>
          </a:xfrm>
          <a:prstGeom prst="roundRect">
            <a:avLst>
              <a:gd name="adj" fmla="val 2900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6" name="Shape 4"/>
          <p:cNvSpPr/>
          <p:nvPr/>
        </p:nvSpPr>
        <p:spPr>
          <a:xfrm>
            <a:off x="620613" y="1670447"/>
            <a:ext cx="0" cy="628352"/>
          </a:xfrm>
          <a:prstGeom prst="line">
            <a:avLst/>
          </a:prstGeom>
          <a:noFill/>
          <a:ln w="47625">
            <a:solidFill>
              <a:srgbClr val="2E5C8A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96826" y="1670447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SEO &amp; Content Marketing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796826" y="1935659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"Injury management checklist", "Medical certificate tracking guide" - drive organic traffic from compliance searches.</a:t>
            </a:r>
            <a:endParaRPr lang="en-US" sz="1100" dirty="0"/>
          </a:p>
        </p:txBody>
      </p:sp>
      <p:sp>
        <p:nvSpPr>
          <p:cNvPr id="9" name="Shape 7"/>
          <p:cNvSpPr/>
          <p:nvPr/>
        </p:nvSpPr>
        <p:spPr>
          <a:xfrm>
            <a:off x="620613" y="2451199"/>
            <a:ext cx="0" cy="628352"/>
          </a:xfrm>
          <a:prstGeom prst="line">
            <a:avLst/>
          </a:prstGeom>
          <a:noFill/>
          <a:ln w="47625">
            <a:solidFill>
              <a:srgbClr val="2E5C8A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96826" y="2451199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Referral Program</a:t>
            </a:r>
            <a:endParaRPr lang="en-US" sz="1300" dirty="0"/>
          </a:p>
        </p:txBody>
      </p:sp>
      <p:sp>
        <p:nvSpPr>
          <p:cNvPr id="11" name="Text 9"/>
          <p:cNvSpPr/>
          <p:nvPr/>
        </p:nvSpPr>
        <p:spPr>
          <a:xfrm>
            <a:off x="796826" y="2716411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Tier 1 clients refer their service providers. Offer 1 month free credit for successful referrals.</a:t>
            </a:r>
            <a:endParaRPr lang="en-US" sz="1100" dirty="0"/>
          </a:p>
        </p:txBody>
      </p:sp>
      <p:sp>
        <p:nvSpPr>
          <p:cNvPr id="12" name="Shape 10"/>
          <p:cNvSpPr/>
          <p:nvPr/>
        </p:nvSpPr>
        <p:spPr>
          <a:xfrm>
            <a:off x="620613" y="3231952"/>
            <a:ext cx="0" cy="628352"/>
          </a:xfrm>
          <a:prstGeom prst="line">
            <a:avLst/>
          </a:prstGeom>
          <a:noFill/>
          <a:ln w="47625">
            <a:solidFill>
              <a:srgbClr val="2E5C8A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96826" y="3231952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Monthly Webinars</a:t>
            </a:r>
            <a:endParaRPr lang="en-US" sz="1300" dirty="0"/>
          </a:p>
        </p:txBody>
      </p:sp>
      <p:sp>
        <p:nvSpPr>
          <p:cNvPr id="14" name="Text 12"/>
          <p:cNvSpPr/>
          <p:nvPr/>
        </p:nvSpPr>
        <p:spPr>
          <a:xfrm>
            <a:off x="796826" y="3497163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"Compliance Updates" - educational content that captures leads and builds authority.</a:t>
            </a:r>
            <a:endParaRPr lang="en-US" sz="1100" dirty="0"/>
          </a:p>
        </p:txBody>
      </p:sp>
      <p:sp>
        <p:nvSpPr>
          <p:cNvPr id="15" name="Shape 13"/>
          <p:cNvSpPr/>
          <p:nvPr/>
        </p:nvSpPr>
        <p:spPr>
          <a:xfrm>
            <a:off x="620613" y="4012704"/>
            <a:ext cx="0" cy="628352"/>
          </a:xfrm>
          <a:prstGeom prst="line">
            <a:avLst/>
          </a:prstGeom>
          <a:noFill/>
          <a:ln w="47625">
            <a:solidFill>
              <a:srgbClr val="2E5C8A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96826" y="4012704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Partner Channel</a:t>
            </a:r>
            <a:endParaRPr lang="en-US" sz="1300" dirty="0"/>
          </a:p>
        </p:txBody>
      </p:sp>
      <p:sp>
        <p:nvSpPr>
          <p:cNvPr id="17" name="Text 15"/>
          <p:cNvSpPr/>
          <p:nvPr/>
        </p:nvSpPr>
        <p:spPr>
          <a:xfrm>
            <a:off x="796826" y="4277916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Accountants and bookkeepers who serve these industries - natural referral partners.</a:t>
            </a:r>
            <a:endParaRPr lang="en-US" sz="1100" dirty="0"/>
          </a:p>
        </p:txBody>
      </p:sp>
      <p:sp>
        <p:nvSpPr>
          <p:cNvPr id="18" name="Text 16"/>
          <p:cNvSpPr/>
          <p:nvPr/>
        </p:nvSpPr>
        <p:spPr>
          <a:xfrm>
            <a:off x="6197798" y="1479947"/>
            <a:ext cx="2539901" cy="916632"/>
          </a:xfrm>
          <a:prstGeom prst="roundRect">
            <a:avLst>
              <a:gd name="adj" fmla="val 1108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9" name="Text 17"/>
          <p:cNvSpPr/>
          <p:nvPr/>
        </p:nvSpPr>
        <p:spPr>
          <a:xfrm>
            <a:off x="6327847" y="1632347"/>
            <a:ext cx="2279803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120"/>
              </a:lnSpc>
              <a:buNone/>
            </a:pPr>
            <a:r>
              <a:rPr lang="en-US" sz="2400" b="1" dirty="0">
                <a:solidFill>
                  <a:srgbClr val="2E5C8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50+</a:t>
            </a:r>
            <a:endParaRPr lang="en-US" sz="2400" dirty="0"/>
          </a:p>
        </p:txBody>
      </p:sp>
      <p:sp>
        <p:nvSpPr>
          <p:cNvPr id="20" name="Text 18"/>
          <p:cNvSpPr/>
          <p:nvPr/>
        </p:nvSpPr>
        <p:spPr>
          <a:xfrm>
            <a:off x="6327847" y="2079278"/>
            <a:ext cx="2279803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00"/>
              </a:lnSpc>
              <a:spcBef>
                <a:spcPts val="400"/>
              </a:spcBef>
              <a:buNone/>
            </a:pPr>
            <a:r>
              <a:rPr lang="en-US" sz="10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Leads/Month by EOY1</a:t>
            </a:r>
            <a:endParaRPr lang="en-US" sz="1000" dirty="0"/>
          </a:p>
        </p:txBody>
      </p:sp>
      <p:sp>
        <p:nvSpPr>
          <p:cNvPr id="21" name="Text 19"/>
          <p:cNvSpPr/>
          <p:nvPr/>
        </p:nvSpPr>
        <p:spPr>
          <a:xfrm>
            <a:off x="6197798" y="2523530"/>
            <a:ext cx="2539901" cy="916632"/>
          </a:xfrm>
          <a:prstGeom prst="roundRect">
            <a:avLst>
              <a:gd name="adj" fmla="val 1108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2" name="Text 20"/>
          <p:cNvSpPr/>
          <p:nvPr/>
        </p:nvSpPr>
        <p:spPr>
          <a:xfrm>
            <a:off x="6327847" y="2675930"/>
            <a:ext cx="2279803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120"/>
              </a:lnSpc>
              <a:buNone/>
            </a:pPr>
            <a:r>
              <a:rPr lang="en-US" sz="2400" b="1" dirty="0">
                <a:solidFill>
                  <a:srgbClr val="2E5C8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$6-12K</a:t>
            </a:r>
            <a:endParaRPr lang="en-US" sz="2400" dirty="0"/>
          </a:p>
        </p:txBody>
      </p:sp>
      <p:sp>
        <p:nvSpPr>
          <p:cNvPr id="23" name="Text 21"/>
          <p:cNvSpPr/>
          <p:nvPr/>
        </p:nvSpPr>
        <p:spPr>
          <a:xfrm>
            <a:off x="6327847" y="3122861"/>
            <a:ext cx="2279803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00"/>
              </a:lnSpc>
              <a:spcBef>
                <a:spcPts val="400"/>
              </a:spcBef>
              <a:buNone/>
            </a:pPr>
            <a:r>
              <a:rPr lang="en-US" sz="10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ACV per Client</a:t>
            </a:r>
            <a:endParaRPr lang="en-US" sz="1000" dirty="0"/>
          </a:p>
        </p:txBody>
      </p:sp>
      <p:sp>
        <p:nvSpPr>
          <p:cNvPr id="24" name="Text 22"/>
          <p:cNvSpPr/>
          <p:nvPr/>
        </p:nvSpPr>
        <p:spPr>
          <a:xfrm>
            <a:off x="6197798" y="3567113"/>
            <a:ext cx="2539901" cy="882551"/>
          </a:xfrm>
          <a:prstGeom prst="roundRect">
            <a:avLst>
              <a:gd name="adj" fmla="val 11512"/>
            </a:avLst>
          </a:prstGeom>
          <a:solidFill>
            <a:srgbClr val="1C3D5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5" name="Text 23"/>
          <p:cNvSpPr/>
          <p:nvPr/>
        </p:nvSpPr>
        <p:spPr>
          <a:xfrm>
            <a:off x="6350198" y="3719512"/>
            <a:ext cx="2279803" cy="181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spcAft>
                <a:spcPts val="600"/>
              </a:spcAft>
              <a:buNone/>
            </a:pPr>
            <a:r>
              <a:rPr lang="en-US" sz="1100" b="1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Target Segments:</a:t>
            </a:r>
            <a:endParaRPr lang="en-US" sz="1100" dirty="0"/>
          </a:p>
        </p:txBody>
      </p:sp>
      <p:sp>
        <p:nvSpPr>
          <p:cNvPr id="26" name="Text 24"/>
          <p:cNvSpPr/>
          <p:nvPr/>
        </p:nvSpPr>
        <p:spPr>
          <a:xfrm>
            <a:off x="6350198" y="3977283"/>
            <a:ext cx="2279803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60"/>
              </a:lnSpc>
              <a:buNone/>
            </a:pPr>
            <a:r>
              <a:rPr lang="en-US" sz="900" dirty="0">
                <a:solidFill>
                  <a:srgbClr val="E8F0F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Rehab Providers, Allied Health, Cleaning, Security, Transport</a:t>
            </a:r>
            <a:endParaRPr lang="en-US" sz="900" dirty="0"/>
          </a:p>
        </p:txBody>
      </p:sp>
      <p:pic>
        <p:nvPicPr>
          <p:cNvPr id="27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12480" y="4663440"/>
            <a:ext cx="594360" cy="32004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1251347"/>
          </a:xfrm>
          <a:prstGeom prst="rect">
            <a:avLst/>
          </a:prstGeom>
          <a:solidFill>
            <a:srgbClr val="6366F1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228600"/>
            <a:ext cx="8679281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2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Tier 3 GTM: "Enterprise Expansion"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317450" y="758726"/>
            <a:ext cx="8679281" cy="2640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80"/>
              </a:lnSpc>
              <a:spcBef>
                <a:spcPts val="500"/>
              </a:spcBef>
              <a:buNone/>
            </a:pPr>
            <a:r>
              <a:rPr lang="en-US" sz="1600" dirty="0">
                <a:solidFill>
                  <a:srgbClr val="FFFFFF">
                    <a:alpha val="9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Government &amp; Customization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06301" y="1479947"/>
            <a:ext cx="5600998" cy="3504009"/>
          </a:xfrm>
          <a:prstGeom prst="roundRect">
            <a:avLst>
              <a:gd name="adj" fmla="val 2900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6" name="Shape 4"/>
          <p:cNvSpPr/>
          <p:nvPr/>
        </p:nvSpPr>
        <p:spPr>
          <a:xfrm>
            <a:off x="620613" y="1670447"/>
            <a:ext cx="0" cy="62835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96826" y="1670447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Government Procurement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796826" y="1935659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Register on VendorPanel and Buying for Victoria. Monitor and respond to council RFPs for compliance solutions.</a:t>
            </a:r>
            <a:endParaRPr lang="en-US" sz="1100" dirty="0"/>
          </a:p>
        </p:txBody>
      </p:sp>
      <p:sp>
        <p:nvSpPr>
          <p:cNvPr id="9" name="Shape 7"/>
          <p:cNvSpPr/>
          <p:nvPr/>
        </p:nvSpPr>
        <p:spPr>
          <a:xfrm>
            <a:off x="620613" y="2451199"/>
            <a:ext cx="0" cy="62835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96826" y="2451199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Enterprise Sales</a:t>
            </a:r>
            <a:endParaRPr lang="en-US" sz="1300" dirty="0"/>
          </a:p>
        </p:txBody>
      </p:sp>
      <p:sp>
        <p:nvSpPr>
          <p:cNvPr id="11" name="Text 9"/>
          <p:cNvSpPr/>
          <p:nvPr/>
        </p:nvSpPr>
        <p:spPr>
          <a:xfrm>
            <a:off x="796826" y="2716411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Dedicated account manager for enterprise prospects. Longer 6-12 month relationship-building cycle.</a:t>
            </a:r>
            <a:endParaRPr lang="en-US" sz="1100" dirty="0"/>
          </a:p>
        </p:txBody>
      </p:sp>
      <p:sp>
        <p:nvSpPr>
          <p:cNvPr id="12" name="Shape 10"/>
          <p:cNvSpPr/>
          <p:nvPr/>
        </p:nvSpPr>
        <p:spPr>
          <a:xfrm>
            <a:off x="620613" y="3231952"/>
            <a:ext cx="0" cy="62835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96826" y="3231952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Customization Packages</a:t>
            </a:r>
            <a:endParaRPr lang="en-US" sz="1300" dirty="0"/>
          </a:p>
        </p:txBody>
      </p:sp>
      <p:sp>
        <p:nvSpPr>
          <p:cNvPr id="14" name="Text 12"/>
          <p:cNvSpPr/>
          <p:nvPr/>
        </p:nvSpPr>
        <p:spPr>
          <a:xfrm>
            <a:off x="796826" y="3497163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Custom dashboards, API integrations, white-label options. Premium pricing for bespoke solutions.</a:t>
            </a:r>
            <a:endParaRPr lang="en-US" sz="1100" dirty="0"/>
          </a:p>
        </p:txBody>
      </p:sp>
      <p:sp>
        <p:nvSpPr>
          <p:cNvPr id="15" name="Shape 13"/>
          <p:cNvSpPr/>
          <p:nvPr/>
        </p:nvSpPr>
        <p:spPr>
          <a:xfrm>
            <a:off x="620613" y="4012704"/>
            <a:ext cx="0" cy="62835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96826" y="4012704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Proof Points</a:t>
            </a:r>
            <a:endParaRPr lang="en-US" sz="1300" dirty="0"/>
          </a:p>
        </p:txBody>
      </p:sp>
      <p:sp>
        <p:nvSpPr>
          <p:cNvPr id="17" name="Text 15"/>
          <p:cNvSpPr/>
          <p:nvPr/>
        </p:nvSpPr>
        <p:spPr>
          <a:xfrm>
            <a:off x="796826" y="4277916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Leverage Tier 1 case studies to win enterprise trust. Reference customers speak to prospects.</a:t>
            </a:r>
            <a:endParaRPr lang="en-US" sz="1100" dirty="0"/>
          </a:p>
        </p:txBody>
      </p:sp>
      <p:sp>
        <p:nvSpPr>
          <p:cNvPr id="18" name="Text 16"/>
          <p:cNvSpPr/>
          <p:nvPr/>
        </p:nvSpPr>
        <p:spPr>
          <a:xfrm>
            <a:off x="6197798" y="1479947"/>
            <a:ext cx="2539901" cy="916632"/>
          </a:xfrm>
          <a:prstGeom prst="roundRect">
            <a:avLst>
              <a:gd name="adj" fmla="val 1108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9" name="Text 17"/>
          <p:cNvSpPr/>
          <p:nvPr/>
        </p:nvSpPr>
        <p:spPr>
          <a:xfrm>
            <a:off x="6327847" y="1632347"/>
            <a:ext cx="2279803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120"/>
              </a:lnSpc>
              <a:buNone/>
            </a:pPr>
            <a:r>
              <a:rPr lang="en-US" sz="2400" b="1" dirty="0">
                <a:solidFill>
                  <a:srgbClr val="6366F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2-3</a:t>
            </a:r>
            <a:endParaRPr lang="en-US" sz="2400" dirty="0"/>
          </a:p>
        </p:txBody>
      </p:sp>
      <p:sp>
        <p:nvSpPr>
          <p:cNvPr id="20" name="Text 18"/>
          <p:cNvSpPr/>
          <p:nvPr/>
        </p:nvSpPr>
        <p:spPr>
          <a:xfrm>
            <a:off x="6327847" y="2079278"/>
            <a:ext cx="2279803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00"/>
              </a:lnSpc>
              <a:spcBef>
                <a:spcPts val="400"/>
              </a:spcBef>
              <a:buNone/>
            </a:pPr>
            <a:r>
              <a:rPr lang="en-US" sz="10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Deals in Year 2</a:t>
            </a:r>
            <a:endParaRPr lang="en-US" sz="1000" dirty="0"/>
          </a:p>
        </p:txBody>
      </p:sp>
      <p:sp>
        <p:nvSpPr>
          <p:cNvPr id="21" name="Text 19"/>
          <p:cNvSpPr/>
          <p:nvPr/>
        </p:nvSpPr>
        <p:spPr>
          <a:xfrm>
            <a:off x="6197798" y="2523530"/>
            <a:ext cx="2539901" cy="916632"/>
          </a:xfrm>
          <a:prstGeom prst="roundRect">
            <a:avLst>
              <a:gd name="adj" fmla="val 1108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2" name="Text 20"/>
          <p:cNvSpPr/>
          <p:nvPr/>
        </p:nvSpPr>
        <p:spPr>
          <a:xfrm>
            <a:off x="6327847" y="2675930"/>
            <a:ext cx="2279803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120"/>
              </a:lnSpc>
              <a:buNone/>
            </a:pPr>
            <a:r>
              <a:rPr lang="en-US" sz="2400" b="1" dirty="0">
                <a:solidFill>
                  <a:srgbClr val="6366F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$50K+</a:t>
            </a:r>
            <a:endParaRPr lang="en-US" sz="2400" dirty="0"/>
          </a:p>
        </p:txBody>
      </p:sp>
      <p:sp>
        <p:nvSpPr>
          <p:cNvPr id="23" name="Text 21"/>
          <p:cNvSpPr/>
          <p:nvPr/>
        </p:nvSpPr>
        <p:spPr>
          <a:xfrm>
            <a:off x="6327847" y="3122861"/>
            <a:ext cx="2279803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00"/>
              </a:lnSpc>
              <a:spcBef>
                <a:spcPts val="400"/>
              </a:spcBef>
              <a:buNone/>
            </a:pPr>
            <a:r>
              <a:rPr lang="en-US" sz="10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ACV per Client</a:t>
            </a:r>
            <a:endParaRPr lang="en-US" sz="1000" dirty="0"/>
          </a:p>
        </p:txBody>
      </p:sp>
      <p:sp>
        <p:nvSpPr>
          <p:cNvPr id="24" name="Text 22"/>
          <p:cNvSpPr/>
          <p:nvPr/>
        </p:nvSpPr>
        <p:spPr>
          <a:xfrm>
            <a:off x="6197798" y="3567113"/>
            <a:ext cx="2539901" cy="722561"/>
          </a:xfrm>
          <a:prstGeom prst="roundRect">
            <a:avLst>
              <a:gd name="adj" fmla="val 14061"/>
            </a:avLst>
          </a:prstGeom>
          <a:solidFill>
            <a:srgbClr val="1C3D5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5" name="Text 23"/>
          <p:cNvSpPr/>
          <p:nvPr/>
        </p:nvSpPr>
        <p:spPr>
          <a:xfrm>
            <a:off x="6350198" y="3719512"/>
            <a:ext cx="2279803" cy="181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spcAft>
                <a:spcPts val="600"/>
              </a:spcAft>
              <a:buNone/>
            </a:pPr>
            <a:r>
              <a:rPr lang="en-US" sz="1100" b="1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Target Segments:</a:t>
            </a:r>
            <a:endParaRPr lang="en-US" sz="1100" dirty="0"/>
          </a:p>
        </p:txBody>
      </p:sp>
      <p:sp>
        <p:nvSpPr>
          <p:cNvPr id="26" name="Text 24"/>
          <p:cNvSpPr/>
          <p:nvPr/>
        </p:nvSpPr>
        <p:spPr>
          <a:xfrm>
            <a:off x="6350198" y="3977283"/>
            <a:ext cx="2279803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60"/>
              </a:lnSpc>
              <a:buNone/>
            </a:pPr>
            <a:r>
              <a:rPr lang="en-US" sz="900" dirty="0">
                <a:solidFill>
                  <a:srgbClr val="E8F0F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Local Councils, Franchise Groups</a:t>
            </a:r>
            <a:endParaRPr lang="en-US" sz="900" dirty="0"/>
          </a:p>
        </p:txBody>
      </p:sp>
      <p:pic>
        <p:nvPicPr>
          <p:cNvPr id="27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12480" y="4663440"/>
            <a:ext cx="594360" cy="32004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1C3D5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06301" y="406301"/>
            <a:ext cx="8498026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400"/>
              </a:spcAft>
              <a:buNone/>
            </a:pPr>
            <a:r>
              <a:rPr lang="en-US" sz="32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Voice AI Agent (V2)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406301" y="923776"/>
            <a:ext cx="8498026" cy="238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6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Weekly RTW Plan Check-ins - Coming Soon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406301" y="1352401"/>
            <a:ext cx="4070449" cy="1504206"/>
          </a:xfrm>
          <a:prstGeom prst="roundRect">
            <a:avLst>
              <a:gd name="adj" fmla="val 6754"/>
            </a:avLst>
          </a:prstGeom>
          <a:solidFill>
            <a:srgbClr val="FFFFFF">
              <a:alpha val="95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558701" y="1504801"/>
            <a:ext cx="3840962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2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Automated Worker Engagement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558701" y="1752451"/>
            <a:ext cx="3765649" cy="913656"/>
          </a:xfrm>
          <a:prstGeom prst="rect">
            <a:avLst/>
          </a:prstGeom>
          <a:noFill/>
          <a:ln/>
        </p:spPr>
        <p:txBody>
          <a:bodyPr wrap="square" lIns="88900" tIns="0" rIns="0" bIns="0" rtlCol="0" anchor="t"/>
          <a:lstStyle/>
          <a:p>
            <a:pPr algn="l" marL="88900" indent="-88900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Weekly calls to workers on RTW plans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Natural AI-powered conversation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Tracks exercise compliance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Identifies barriers to recovery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Escalates concerns automatically</a:t>
            </a:r>
            <a:endParaRPr lang="en-US" sz="1000" dirty="0"/>
          </a:p>
        </p:txBody>
      </p:sp>
      <p:sp>
        <p:nvSpPr>
          <p:cNvPr id="7" name="Text 5"/>
          <p:cNvSpPr/>
          <p:nvPr/>
        </p:nvSpPr>
        <p:spPr>
          <a:xfrm>
            <a:off x="406301" y="2983557"/>
            <a:ext cx="4070449" cy="1313855"/>
          </a:xfrm>
          <a:prstGeom prst="roundRect">
            <a:avLst>
              <a:gd name="adj" fmla="val 7733"/>
            </a:avLst>
          </a:prstGeom>
          <a:solidFill>
            <a:srgbClr val="FFFFFF">
              <a:alpha val="95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8" name="Text 6"/>
          <p:cNvSpPr/>
          <p:nvPr/>
        </p:nvSpPr>
        <p:spPr>
          <a:xfrm>
            <a:off x="558701" y="3135957"/>
            <a:ext cx="3840962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2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Captures</a:t>
            </a:r>
            <a:endParaRPr lang="en-US" sz="1200" dirty="0"/>
          </a:p>
        </p:txBody>
      </p:sp>
      <p:sp>
        <p:nvSpPr>
          <p:cNvPr id="9" name="Text 7"/>
          <p:cNvSpPr/>
          <p:nvPr/>
        </p:nvSpPr>
        <p:spPr>
          <a:xfrm>
            <a:off x="558701" y="3383607"/>
            <a:ext cx="3765649" cy="723305"/>
          </a:xfrm>
          <a:prstGeom prst="rect">
            <a:avLst/>
          </a:prstGeom>
          <a:noFill/>
          <a:ln/>
        </p:spPr>
        <p:txBody>
          <a:bodyPr wrap="square" lIns="88900" tIns="0" rIns="0" bIns="0" rtlCol="0" anchor="t"/>
          <a:lstStyle/>
          <a:p>
            <a:pPr algn="l" marL="88900" indent="-88900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Exercise compliance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Pain/discomfort levels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Work capacity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Overall wellbeing</a:t>
            </a:r>
            <a:endParaRPr lang="en-US" sz="1000" dirty="0"/>
          </a:p>
        </p:txBody>
      </p:sp>
      <p:sp>
        <p:nvSpPr>
          <p:cNvPr id="10" name="Text 8"/>
          <p:cNvSpPr/>
          <p:nvPr/>
        </p:nvSpPr>
        <p:spPr>
          <a:xfrm>
            <a:off x="4667250" y="1352401"/>
            <a:ext cx="4070449" cy="1440359"/>
          </a:xfrm>
          <a:prstGeom prst="roundRect">
            <a:avLst>
              <a:gd name="adj" fmla="val 7054"/>
            </a:avLst>
          </a:prstGeom>
          <a:solidFill>
            <a:srgbClr val="FFFFFF">
              <a:alpha val="95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1" name="Text 9"/>
          <p:cNvSpPr/>
          <p:nvPr/>
        </p:nvSpPr>
        <p:spPr>
          <a:xfrm>
            <a:off x="4819650" y="1504801"/>
            <a:ext cx="3840962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800"/>
              </a:spcAft>
              <a:buNone/>
            </a:pPr>
            <a:r>
              <a:rPr lang="en-US" sz="12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Multi-Channel Approach</a:t>
            </a:r>
            <a:endParaRPr lang="en-US" sz="1200" dirty="0"/>
          </a:p>
        </p:txBody>
      </p:sp>
      <p:sp>
        <p:nvSpPr>
          <p:cNvPr id="12" name="Text 10"/>
          <p:cNvSpPr/>
          <p:nvPr/>
        </p:nvSpPr>
        <p:spPr>
          <a:xfrm>
            <a:off x="4819650" y="1777752"/>
            <a:ext cx="3840962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spcAft>
                <a:spcPts val="400"/>
              </a:spcAft>
              <a:buNone/>
            </a:pPr>
            <a:r>
              <a:rPr lang="en-US" sz="1000" b="1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Voice AI:</a:t>
            </a:r>
            <a:pPr algn="l" indent="0" marL="0">
              <a:lnSpc>
                <a:spcPts val="1300"/>
              </a:lnSpc>
              <a:spcAft>
                <a:spcPts val="400"/>
              </a:spcAft>
              <a:buNone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Primary - weekly calls</a:t>
            </a:r>
            <a:endParaRPr lang="en-US" sz="1000" dirty="0"/>
          </a:p>
        </p:txBody>
      </p:sp>
      <p:sp>
        <p:nvSpPr>
          <p:cNvPr id="13" name="Text 11"/>
          <p:cNvSpPr/>
          <p:nvPr/>
        </p:nvSpPr>
        <p:spPr>
          <a:xfrm>
            <a:off x="4819650" y="1993404"/>
            <a:ext cx="3840962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spcAft>
                <a:spcPts val="400"/>
              </a:spcAft>
              <a:buNone/>
            </a:pPr>
            <a:r>
              <a:rPr lang="en-US" sz="1000" b="1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WhatsApp:</a:t>
            </a:r>
            <a:pPr algn="l" indent="0" marL="0">
              <a:lnSpc>
                <a:spcPts val="1300"/>
              </a:lnSpc>
              <a:spcAft>
                <a:spcPts val="400"/>
              </a:spcAft>
              <a:buNone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Quick updates, younger workers</a:t>
            </a:r>
            <a:endParaRPr lang="en-US" sz="1000" dirty="0"/>
          </a:p>
        </p:txBody>
      </p:sp>
      <p:sp>
        <p:nvSpPr>
          <p:cNvPr id="14" name="Text 12"/>
          <p:cNvSpPr/>
          <p:nvPr/>
        </p:nvSpPr>
        <p:spPr>
          <a:xfrm>
            <a:off x="4819650" y="2209056"/>
            <a:ext cx="3840962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spcAft>
                <a:spcPts val="400"/>
              </a:spcAft>
              <a:buNone/>
            </a:pPr>
            <a:r>
              <a:rPr lang="en-US" sz="1000" b="1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Browser:</a:t>
            </a:r>
            <a:pPr algn="l" indent="0" marL="0">
              <a:lnSpc>
                <a:spcPts val="1300"/>
              </a:lnSpc>
              <a:spcAft>
                <a:spcPts val="400"/>
              </a:spcAft>
              <a:buNone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Detailed forms, uploads</a:t>
            </a:r>
            <a:endParaRPr lang="en-US" sz="1000" dirty="0"/>
          </a:p>
        </p:txBody>
      </p:sp>
      <p:sp>
        <p:nvSpPr>
          <p:cNvPr id="15" name="Text 13"/>
          <p:cNvSpPr/>
          <p:nvPr/>
        </p:nvSpPr>
        <p:spPr>
          <a:xfrm>
            <a:off x="4819650" y="2424708"/>
            <a:ext cx="3840962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spcAft>
                <a:spcPts val="400"/>
              </a:spcAft>
              <a:buNone/>
            </a:pPr>
            <a:r>
              <a:rPr lang="en-US" sz="1000" b="1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Escalation:</a:t>
            </a:r>
            <a:pPr algn="l" indent="0" marL="0">
              <a:lnSpc>
                <a:spcPts val="1300"/>
              </a:lnSpc>
              <a:spcAft>
                <a:spcPts val="400"/>
              </a:spcAft>
              <a:buNone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Case manager fallback</a:t>
            </a:r>
            <a:endParaRPr lang="en-US" sz="1000" dirty="0"/>
          </a:p>
        </p:txBody>
      </p:sp>
      <p:sp>
        <p:nvSpPr>
          <p:cNvPr id="16" name="Text 14"/>
          <p:cNvSpPr/>
          <p:nvPr/>
        </p:nvSpPr>
        <p:spPr>
          <a:xfrm>
            <a:off x="4667250" y="2919710"/>
            <a:ext cx="4070449" cy="558701"/>
          </a:xfrm>
          <a:prstGeom prst="roundRect">
            <a:avLst>
              <a:gd name="adj" fmla="val 18185"/>
            </a:avLst>
          </a:prstGeom>
          <a:solidFill>
            <a:srgbClr val="52B788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7" name="Text 15"/>
          <p:cNvSpPr/>
          <p:nvPr/>
        </p:nvSpPr>
        <p:spPr>
          <a:xfrm>
            <a:off x="4756035" y="3046661"/>
            <a:ext cx="3892879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11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Scales to thousands of workers</a:t>
            </a:r>
            <a:endParaRPr lang="en-US" sz="1100" dirty="0"/>
          </a:p>
        </p:txBody>
      </p:sp>
      <p:sp>
        <p:nvSpPr>
          <p:cNvPr id="18" name="Text 16"/>
          <p:cNvSpPr/>
          <p:nvPr/>
        </p:nvSpPr>
        <p:spPr>
          <a:xfrm>
            <a:off x="4756035" y="3199061"/>
            <a:ext cx="3892879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11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without added staff</a:t>
            </a:r>
            <a:endParaRPr lang="en-US" sz="1100" dirty="0"/>
          </a:p>
        </p:txBody>
      </p:sp>
      <p:pic>
        <p:nvPicPr>
          <p:cNvPr id="19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12480" y="4663440"/>
            <a:ext cx="594360" cy="32004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1116657"/>
          </a:xfrm>
          <a:prstGeom prst="rect">
            <a:avLst/>
          </a:prstGeom>
          <a:solidFill>
            <a:srgbClr val="6366F1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177701"/>
            <a:ext cx="8679281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2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Legacy System Integration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317450" y="707827"/>
            <a:ext cx="867928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Bef>
                <a:spcPts val="500"/>
              </a:spcBef>
              <a:buNone/>
            </a:pPr>
            <a:r>
              <a:rPr lang="en-US" sz="1400" dirty="0">
                <a:solidFill>
                  <a:srgbClr val="FFFFFF">
                    <a:alpha val="9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Preventli Connect - Bridge to Modern Management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406301" y="1307157"/>
            <a:ext cx="4070449" cy="958602"/>
          </a:xfrm>
          <a:prstGeom prst="roundRect">
            <a:avLst>
              <a:gd name="adj" fmla="val 10599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6" name="Shape 4"/>
          <p:cNvSpPr/>
          <p:nvPr/>
        </p:nvSpPr>
        <p:spPr>
          <a:xfrm>
            <a:off x="430113" y="1307157"/>
            <a:ext cx="0" cy="95860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606326" y="1459557"/>
            <a:ext cx="3792385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6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Sits Over Legacy Data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606326" y="1750219"/>
            <a:ext cx="3792385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Preventli connects to your existing systems without replacing them. Your historical data stays intact.</a:t>
            </a:r>
            <a:endParaRPr lang="en-US" sz="1100" dirty="0"/>
          </a:p>
        </p:txBody>
      </p:sp>
      <p:sp>
        <p:nvSpPr>
          <p:cNvPr id="9" name="Text 7"/>
          <p:cNvSpPr/>
          <p:nvPr/>
        </p:nvSpPr>
        <p:spPr>
          <a:xfrm>
            <a:off x="406301" y="2392710"/>
            <a:ext cx="4070449" cy="958602"/>
          </a:xfrm>
          <a:prstGeom prst="roundRect">
            <a:avLst>
              <a:gd name="adj" fmla="val 10599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0" name="Shape 8"/>
          <p:cNvSpPr/>
          <p:nvPr/>
        </p:nvSpPr>
        <p:spPr>
          <a:xfrm>
            <a:off x="430113" y="2392710"/>
            <a:ext cx="0" cy="95860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606326" y="2545110"/>
            <a:ext cx="3792385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6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Pre-Built Hooks</a:t>
            </a:r>
            <a:endParaRPr lang="en-US" sz="1300" dirty="0"/>
          </a:p>
        </p:txBody>
      </p:sp>
      <p:sp>
        <p:nvSpPr>
          <p:cNvPr id="12" name="Text 10"/>
          <p:cNvSpPr/>
          <p:nvPr/>
        </p:nvSpPr>
        <p:spPr>
          <a:xfrm>
            <a:off x="606326" y="2835771"/>
            <a:ext cx="3792385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We're building integrations for common HR, payroll, and claims systems used in your industry.</a:t>
            </a:r>
            <a:endParaRPr lang="en-US" sz="1100" dirty="0"/>
          </a:p>
        </p:txBody>
      </p:sp>
      <p:sp>
        <p:nvSpPr>
          <p:cNvPr id="13" name="Text 11"/>
          <p:cNvSpPr/>
          <p:nvPr/>
        </p:nvSpPr>
        <p:spPr>
          <a:xfrm>
            <a:off x="406301" y="3478262"/>
            <a:ext cx="4070449" cy="958602"/>
          </a:xfrm>
          <a:prstGeom prst="roundRect">
            <a:avLst>
              <a:gd name="adj" fmla="val 10599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4" name="Shape 12"/>
          <p:cNvSpPr/>
          <p:nvPr/>
        </p:nvSpPr>
        <p:spPr>
          <a:xfrm>
            <a:off x="430113" y="3478262"/>
            <a:ext cx="0" cy="95860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15" name="Text 13"/>
          <p:cNvSpPr/>
          <p:nvPr/>
        </p:nvSpPr>
        <p:spPr>
          <a:xfrm>
            <a:off x="606326" y="3630662"/>
            <a:ext cx="3792385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6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Minimal Disruption</a:t>
            </a:r>
            <a:endParaRPr lang="en-US" sz="1300" dirty="0"/>
          </a:p>
        </p:txBody>
      </p:sp>
      <p:sp>
        <p:nvSpPr>
          <p:cNvPr id="16" name="Text 14"/>
          <p:cNvSpPr/>
          <p:nvPr/>
        </p:nvSpPr>
        <p:spPr>
          <a:xfrm>
            <a:off x="606326" y="3921323"/>
            <a:ext cx="3792385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No need to migrate data or retrain staff on new core systems. Preventli enhances what you have.</a:t>
            </a:r>
            <a:endParaRPr lang="en-US" sz="1100" dirty="0"/>
          </a:p>
        </p:txBody>
      </p:sp>
      <p:sp>
        <p:nvSpPr>
          <p:cNvPr id="17" name="Text 15"/>
          <p:cNvSpPr/>
          <p:nvPr/>
        </p:nvSpPr>
        <p:spPr>
          <a:xfrm>
            <a:off x="4667250" y="1307157"/>
            <a:ext cx="4070449" cy="958602"/>
          </a:xfrm>
          <a:prstGeom prst="roundRect">
            <a:avLst>
              <a:gd name="adj" fmla="val 10599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8" name="Shape 16"/>
          <p:cNvSpPr/>
          <p:nvPr/>
        </p:nvSpPr>
        <p:spPr>
          <a:xfrm>
            <a:off x="4691063" y="1307157"/>
            <a:ext cx="0" cy="95860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4867275" y="1459557"/>
            <a:ext cx="3792385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6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Freshdesk Integration</a:t>
            </a:r>
            <a:endParaRPr lang="en-US" sz="1300" dirty="0"/>
          </a:p>
        </p:txBody>
      </p:sp>
      <p:sp>
        <p:nvSpPr>
          <p:cNvPr id="20" name="Text 18"/>
          <p:cNvSpPr/>
          <p:nvPr/>
        </p:nvSpPr>
        <p:spPr>
          <a:xfrm>
            <a:off x="4867275" y="1750219"/>
            <a:ext cx="3792385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Already live - syncs tickets, conversations, and attachments automatically.</a:t>
            </a:r>
            <a:endParaRPr lang="en-US" sz="1100" dirty="0"/>
          </a:p>
        </p:txBody>
      </p:sp>
      <p:sp>
        <p:nvSpPr>
          <p:cNvPr id="21" name="Text 19"/>
          <p:cNvSpPr/>
          <p:nvPr/>
        </p:nvSpPr>
        <p:spPr>
          <a:xfrm>
            <a:off x="4667250" y="2392710"/>
            <a:ext cx="4070449" cy="958602"/>
          </a:xfrm>
          <a:prstGeom prst="roundRect">
            <a:avLst>
              <a:gd name="adj" fmla="val 10599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2" name="Shape 20"/>
          <p:cNvSpPr/>
          <p:nvPr/>
        </p:nvSpPr>
        <p:spPr>
          <a:xfrm>
            <a:off x="4691063" y="2392710"/>
            <a:ext cx="0" cy="95860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23" name="Text 21"/>
          <p:cNvSpPr/>
          <p:nvPr/>
        </p:nvSpPr>
        <p:spPr>
          <a:xfrm>
            <a:off x="4867275" y="2545110"/>
            <a:ext cx="3792385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6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API-First Architecture</a:t>
            </a:r>
            <a:endParaRPr lang="en-US" sz="1300" dirty="0"/>
          </a:p>
        </p:txBody>
      </p:sp>
      <p:sp>
        <p:nvSpPr>
          <p:cNvPr id="24" name="Text 22"/>
          <p:cNvSpPr/>
          <p:nvPr/>
        </p:nvSpPr>
        <p:spPr>
          <a:xfrm>
            <a:off x="4867275" y="2835771"/>
            <a:ext cx="3792385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RESTful APIs allow connection to any system. Custom integrations available.</a:t>
            </a:r>
            <a:endParaRPr lang="en-US" sz="1100" dirty="0"/>
          </a:p>
        </p:txBody>
      </p:sp>
      <p:sp>
        <p:nvSpPr>
          <p:cNvPr id="25" name="Text 23"/>
          <p:cNvSpPr/>
          <p:nvPr/>
        </p:nvSpPr>
        <p:spPr>
          <a:xfrm>
            <a:off x="4667250" y="3478262"/>
            <a:ext cx="4070449" cy="743992"/>
          </a:xfrm>
          <a:prstGeom prst="roundRect">
            <a:avLst>
              <a:gd name="adj" fmla="val 13656"/>
            </a:avLst>
          </a:prstGeom>
          <a:solidFill>
            <a:srgbClr val="1C3D5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6" name="Text 24"/>
          <p:cNvSpPr/>
          <p:nvPr/>
        </p:nvSpPr>
        <p:spPr>
          <a:xfrm>
            <a:off x="4781994" y="3630662"/>
            <a:ext cx="3840962" cy="1980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560"/>
              </a:lnSpc>
              <a:spcAft>
                <a:spcPts val="600"/>
              </a:spcAft>
              <a:buNone/>
            </a:pPr>
            <a:r>
              <a:rPr lang="en-US" sz="12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Integration Support Included</a:t>
            </a:r>
            <a:endParaRPr lang="en-US" sz="1200" dirty="0"/>
          </a:p>
        </p:txBody>
      </p:sp>
      <p:sp>
        <p:nvSpPr>
          <p:cNvPr id="27" name="Text 25"/>
          <p:cNvSpPr/>
          <p:nvPr/>
        </p:nvSpPr>
        <p:spPr>
          <a:xfrm>
            <a:off x="4781994" y="3904952"/>
            <a:ext cx="3840962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00"/>
              </a:lnSpc>
              <a:buNone/>
            </a:pPr>
            <a:r>
              <a:rPr lang="en-US" sz="1000" dirty="0">
                <a:solidFill>
                  <a:srgbClr val="E8F0F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We help you connect your existing systems during onboarding</a:t>
            </a:r>
            <a:endParaRPr lang="en-US" sz="1000" dirty="0"/>
          </a:p>
        </p:txBody>
      </p:sp>
      <p:pic>
        <p:nvPicPr>
          <p:cNvPr id="28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12480" y="4663440"/>
            <a:ext cx="594360" cy="32004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1C3D5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671709" y="1341537"/>
            <a:ext cx="3800582" cy="523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spcAft>
                <a:spcPts val="2000"/>
              </a:spcAft>
              <a:buNone/>
            </a:pPr>
            <a:r>
              <a:rPr lang="en-US" sz="36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Next Steps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2671709" y="2119313"/>
            <a:ext cx="3800582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spcAft>
                <a:spcPts val="1000"/>
              </a:spcAft>
              <a:buNone/>
            </a:pPr>
            <a:r>
              <a:rPr lang="en-US" sz="14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1.</a:t>
            </a:r>
            <a:pPr algn="ctr" indent="0" marL="0">
              <a:spcAft>
                <a:spcPts val="1000"/>
              </a:spcAft>
              <a:buNone/>
            </a:pPr>
            <a:r>
              <a:rPr lang="en-US" sz="14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Schedule a platform demo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2671709" y="2455813"/>
            <a:ext cx="3800582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spcAft>
                <a:spcPts val="1000"/>
              </a:spcAft>
              <a:buNone/>
            </a:pPr>
            <a:r>
              <a:rPr lang="en-US" sz="14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2.</a:t>
            </a:r>
            <a:pPr algn="ctr" indent="0" marL="0">
              <a:spcAft>
                <a:spcPts val="1000"/>
              </a:spcAft>
              <a:buNone/>
            </a:pPr>
            <a:r>
              <a:rPr lang="en-US" sz="14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Discuss partnership model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2671709" y="2792313"/>
            <a:ext cx="3800582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spcAft>
                <a:spcPts val="1000"/>
              </a:spcAft>
              <a:buNone/>
            </a:pPr>
            <a:r>
              <a:rPr lang="en-US" sz="14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3.</a:t>
            </a:r>
            <a:pPr algn="ctr" indent="0" marL="0">
              <a:spcAft>
                <a:spcPts val="1000"/>
              </a:spcAft>
              <a:buNone/>
            </a:pPr>
            <a:r>
              <a:rPr lang="en-US" sz="14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Define integration requirements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2671709" y="3128814"/>
            <a:ext cx="3800582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spcAft>
                <a:spcPts val="1000"/>
              </a:spcAft>
              <a:buNone/>
            </a:pPr>
            <a:r>
              <a:rPr lang="en-US" sz="14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4.</a:t>
            </a:r>
            <a:pPr algn="ctr" indent="0" marL="0">
              <a:spcAft>
                <a:spcPts val="1000"/>
              </a:spcAft>
              <a:buNone/>
            </a:pPr>
            <a:r>
              <a:rPr lang="en-US" sz="14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Start pilot program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2671709" y="3592264"/>
            <a:ext cx="3800582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14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Let's transform injury management together</a:t>
            </a:r>
            <a:endParaRPr lang="en-US" sz="1400" dirty="0"/>
          </a:p>
        </p:txBody>
      </p:sp>
      <p:pic>
        <p:nvPicPr>
          <p:cNvPr id="8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12480" y="4663440"/>
            <a:ext cx="594360" cy="3200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981075"/>
          </a:xfrm>
          <a:prstGeom prst="rect">
            <a:avLst/>
          </a:prstGeom>
          <a:solidFill>
            <a:srgbClr val="1C3D5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228600"/>
            <a:ext cx="8679281" cy="523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6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The Problem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444401" y="1298525"/>
            <a:ext cx="8255198" cy="3690045"/>
          </a:xfrm>
          <a:prstGeom prst="roundRect">
            <a:avLst>
              <a:gd name="adj" fmla="val 2753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Shape 3"/>
          <p:cNvSpPr/>
          <p:nvPr/>
        </p:nvSpPr>
        <p:spPr>
          <a:xfrm>
            <a:off x="790426" y="1615976"/>
            <a:ext cx="0" cy="954881"/>
          </a:xfrm>
          <a:prstGeom prst="line">
            <a:avLst/>
          </a:prstGeom>
          <a:noFill/>
          <a:ln w="57150">
            <a:solidFill>
              <a:srgbClr val="2E5C8A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1047601" y="1615976"/>
            <a:ext cx="7481239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20"/>
              </a:lnSpc>
              <a:spcAft>
                <a:spcPts val="800"/>
              </a:spcAft>
              <a:buNone/>
            </a:pPr>
            <a:r>
              <a:rPr lang="en-US" sz="18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Two Distinct Case Types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1047601" y="2037457"/>
            <a:ext cx="7481239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WorkCover claims and non-WorkCover condition cases require different tracking approaches.</a:t>
            </a:r>
            <a:endParaRPr lang="en-US" sz="1500" dirty="0"/>
          </a:p>
        </p:txBody>
      </p:sp>
      <p:sp>
        <p:nvSpPr>
          <p:cNvPr id="8" name="Shape 6"/>
          <p:cNvSpPr/>
          <p:nvPr/>
        </p:nvSpPr>
        <p:spPr>
          <a:xfrm>
            <a:off x="790426" y="2799457"/>
            <a:ext cx="0" cy="688181"/>
          </a:xfrm>
          <a:prstGeom prst="line">
            <a:avLst/>
          </a:prstGeom>
          <a:noFill/>
          <a:ln w="57150">
            <a:solidFill>
              <a:srgbClr val="2E5C8A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1047601" y="2799457"/>
            <a:ext cx="7481239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20"/>
              </a:lnSpc>
              <a:spcAft>
                <a:spcPts val="800"/>
              </a:spcAft>
              <a:buNone/>
            </a:pPr>
            <a:r>
              <a:rPr lang="en-US" sz="18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Complex Compliance</a:t>
            </a:r>
            <a:endParaRPr lang="en-US" sz="1800" dirty="0"/>
          </a:p>
        </p:txBody>
      </p:sp>
      <p:sp>
        <p:nvSpPr>
          <p:cNvPr id="10" name="Text 8"/>
          <p:cNvSpPr/>
          <p:nvPr/>
        </p:nvSpPr>
        <p:spPr>
          <a:xfrm>
            <a:off x="1047601" y="3220938"/>
            <a:ext cx="7481239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Medical certificates, RTW plans, and deadlines are hard to manage manually.</a:t>
            </a:r>
            <a:endParaRPr lang="en-US" sz="1500" dirty="0"/>
          </a:p>
        </p:txBody>
      </p:sp>
      <p:sp>
        <p:nvSpPr>
          <p:cNvPr id="11" name="Shape 9"/>
          <p:cNvSpPr/>
          <p:nvPr/>
        </p:nvSpPr>
        <p:spPr>
          <a:xfrm>
            <a:off x="790426" y="3716238"/>
            <a:ext cx="0" cy="954881"/>
          </a:xfrm>
          <a:prstGeom prst="line">
            <a:avLst/>
          </a:prstGeom>
          <a:noFill/>
          <a:ln w="57150">
            <a:solidFill>
              <a:srgbClr val="2E5C8A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1047601" y="3716238"/>
            <a:ext cx="7481239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20"/>
              </a:lnSpc>
              <a:spcAft>
                <a:spcPts val="800"/>
              </a:spcAft>
              <a:buNone/>
            </a:pPr>
            <a:r>
              <a:rPr lang="en-US" sz="18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State-by-State Variation</a:t>
            </a:r>
            <a:endParaRPr lang="en-US" sz="1800" dirty="0"/>
          </a:p>
        </p:txBody>
      </p:sp>
      <p:sp>
        <p:nvSpPr>
          <p:cNvPr id="13" name="Text 11"/>
          <p:cNvSpPr/>
          <p:nvPr/>
        </p:nvSpPr>
        <p:spPr>
          <a:xfrm>
            <a:off x="1047601" y="4137720"/>
            <a:ext cx="7481239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VIC, NSW, QLD, WA, SA, TAS, NT - each has different legislation. V2 scales nationally.</a:t>
            </a:r>
            <a:endParaRPr lang="en-US" sz="1500" dirty="0"/>
          </a:p>
        </p:txBody>
      </p:sp>
      <p:pic>
        <p:nvPicPr>
          <p:cNvPr id="14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12480" y="4663440"/>
            <a:ext cx="594360" cy="3200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981075"/>
          </a:xfrm>
          <a:prstGeom prst="rect">
            <a:avLst/>
          </a:prstGeom>
          <a:solidFill>
            <a:srgbClr val="52B788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228600"/>
            <a:ext cx="8679281" cy="523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6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The Solution: Preventli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444401" y="1260425"/>
            <a:ext cx="8255198" cy="3725168"/>
          </a:xfrm>
          <a:prstGeom prst="roundRect">
            <a:avLst>
              <a:gd name="adj" fmla="val 2727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761851" y="1577876"/>
            <a:ext cx="7772704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20"/>
              </a:lnSpc>
              <a:spcAft>
                <a:spcPts val="600"/>
              </a:spcAft>
              <a:buNone/>
            </a:pPr>
            <a:r>
              <a:rPr lang="en-US" sz="18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Automated Compliance Management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761851" y="1974056"/>
            <a:ext cx="7772704" cy="248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60"/>
              </a:lnSpc>
              <a:buNone/>
            </a:pPr>
            <a:r>
              <a:rPr lang="en-US" sz="14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AI-powered WIRC Act compliance tracking, medical certificates, and return-to-work monitoring.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761851" y="2426196"/>
            <a:ext cx="7772704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20"/>
              </a:lnSpc>
              <a:spcAft>
                <a:spcPts val="600"/>
              </a:spcAft>
              <a:buNone/>
            </a:pPr>
            <a:r>
              <a:rPr lang="en-US" sz="18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Freshdesk Integration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761851" y="2822377"/>
            <a:ext cx="7772704" cy="248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60"/>
              </a:lnSpc>
              <a:buNone/>
            </a:pPr>
            <a:r>
              <a:rPr lang="en-US" sz="14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Seamlessly aggregates worker injury cases from existing ticketing systems.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761851" y="3274516"/>
            <a:ext cx="7772704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20"/>
              </a:lnSpc>
              <a:spcAft>
                <a:spcPts val="600"/>
              </a:spcAft>
              <a:buNone/>
            </a:pPr>
            <a:r>
              <a:rPr lang="en-US" sz="18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Key Features</a:t>
            </a:r>
            <a:endParaRPr lang="en-US" sz="1800" dirty="0"/>
          </a:p>
        </p:txBody>
      </p:sp>
      <p:sp>
        <p:nvSpPr>
          <p:cNvPr id="10" name="Text 8"/>
          <p:cNvSpPr/>
          <p:nvPr/>
        </p:nvSpPr>
        <p:spPr>
          <a:xfrm>
            <a:off x="761851" y="3695998"/>
            <a:ext cx="7620298" cy="972145"/>
          </a:xfrm>
          <a:prstGeom prst="rect">
            <a:avLst/>
          </a:prstGeom>
          <a:noFill/>
          <a:ln/>
        </p:spPr>
        <p:txBody>
          <a:bodyPr wrap="square" lIns="114300" tIns="0" rIns="0" bIns="0" rtlCol="0" anchor="t"/>
          <a:lstStyle/>
          <a:p>
            <a:pPr algn="l" marL="114300" indent="-114300">
              <a:lnSpc>
                <a:spcPts val="1690"/>
              </a:lnSpc>
              <a:spcAft>
                <a:spcPts val="3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Real-time compliance alerts</a:t>
            </a:r>
            <a:endParaRPr lang="en-US" sz="1300" dirty="0"/>
          </a:p>
          <a:p>
            <a:pPr algn="l" marL="114300" indent="-114300">
              <a:lnSpc>
                <a:spcPts val="1690"/>
              </a:lnSpc>
              <a:spcAft>
                <a:spcPts val="3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Medical certificate tracking</a:t>
            </a:r>
            <a:endParaRPr lang="en-US" sz="1300" dirty="0"/>
          </a:p>
          <a:p>
            <a:pPr algn="l" marL="114300" indent="-114300">
              <a:lnSpc>
                <a:spcPts val="1690"/>
              </a:lnSpc>
              <a:spcAft>
                <a:spcPts val="3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AI case summaries</a:t>
            </a:r>
            <a:endParaRPr lang="en-US" sz="1300" dirty="0"/>
          </a:p>
          <a:p>
            <a:pPr algn="l" marL="114300" indent="-114300">
              <a:lnSpc>
                <a:spcPts val="1690"/>
              </a:lnSpc>
              <a:spcAft>
                <a:spcPts val="3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Comprehensive audit trail</a:t>
            </a:r>
            <a:endParaRPr lang="en-US" sz="1300" dirty="0"/>
          </a:p>
        </p:txBody>
      </p:sp>
      <p:pic>
        <p:nvPicPr>
          <p:cNvPr id="11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12480" y="4663440"/>
            <a:ext cx="594360" cy="3200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981075"/>
          </a:xfrm>
          <a:prstGeom prst="rect">
            <a:avLst/>
          </a:prstGeom>
          <a:solidFill>
            <a:srgbClr val="1C3D5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228600"/>
            <a:ext cx="8679281" cy="523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6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Compliance Features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406301" y="1209675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Shape 3"/>
          <p:cNvSpPr/>
          <p:nvPr/>
        </p:nvSpPr>
        <p:spPr>
          <a:xfrm>
            <a:off x="430113" y="1209675"/>
            <a:ext cx="0" cy="1084511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644426" y="1400175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Medical Certificate Tracking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644426" y="1707505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Real-time monitoring of all certificates with automatic expiry alerts and status updates.</a:t>
            </a:r>
            <a:endParaRPr lang="en-US" sz="1200" dirty="0"/>
          </a:p>
        </p:txBody>
      </p:sp>
      <p:sp>
        <p:nvSpPr>
          <p:cNvPr id="8" name="Text 6"/>
          <p:cNvSpPr/>
          <p:nvPr/>
        </p:nvSpPr>
        <p:spPr>
          <a:xfrm>
            <a:off x="4667250" y="1209675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9" name="Shape 7"/>
          <p:cNvSpPr/>
          <p:nvPr/>
        </p:nvSpPr>
        <p:spPr>
          <a:xfrm>
            <a:off x="4691063" y="1209675"/>
            <a:ext cx="0" cy="1084511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4905375" y="1400175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Return-to-Work Monitoring</a:t>
            </a:r>
            <a:endParaRPr lang="en-US" sz="1400" dirty="0"/>
          </a:p>
        </p:txBody>
      </p:sp>
      <p:sp>
        <p:nvSpPr>
          <p:cNvPr id="11" name="Text 9"/>
          <p:cNvSpPr/>
          <p:nvPr/>
        </p:nvSpPr>
        <p:spPr>
          <a:xfrm>
            <a:off x="4905375" y="1707505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Track 7-stage RTW process with progress indicators and milestone tracking.</a:t>
            </a:r>
            <a:endParaRPr lang="en-US" sz="1200" dirty="0"/>
          </a:p>
        </p:txBody>
      </p:sp>
      <p:sp>
        <p:nvSpPr>
          <p:cNvPr id="12" name="Text 10"/>
          <p:cNvSpPr/>
          <p:nvPr/>
        </p:nvSpPr>
        <p:spPr>
          <a:xfrm>
            <a:off x="406301" y="2484686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3" name="Shape 11"/>
          <p:cNvSpPr/>
          <p:nvPr/>
        </p:nvSpPr>
        <p:spPr>
          <a:xfrm>
            <a:off x="430113" y="2484686"/>
            <a:ext cx="0" cy="1084511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644426" y="2675186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42-Day Threshold Enforcement</a:t>
            </a:r>
            <a:endParaRPr lang="en-US" sz="1400" dirty="0"/>
          </a:p>
        </p:txBody>
      </p:sp>
      <p:sp>
        <p:nvSpPr>
          <p:cNvPr id="15" name="Text 13"/>
          <p:cNvSpPr/>
          <p:nvPr/>
        </p:nvSpPr>
        <p:spPr>
          <a:xfrm>
            <a:off x="644426" y="2982516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Automatic alerts when certificates approach the 42-day compliance threshold.</a:t>
            </a:r>
            <a:endParaRPr lang="en-US" sz="1200" dirty="0"/>
          </a:p>
        </p:txBody>
      </p:sp>
      <p:sp>
        <p:nvSpPr>
          <p:cNvPr id="16" name="Text 14"/>
          <p:cNvSpPr/>
          <p:nvPr/>
        </p:nvSpPr>
        <p:spPr>
          <a:xfrm>
            <a:off x="4667250" y="2484686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7" name="Shape 15"/>
          <p:cNvSpPr/>
          <p:nvPr/>
        </p:nvSpPr>
        <p:spPr>
          <a:xfrm>
            <a:off x="4691063" y="2484686"/>
            <a:ext cx="0" cy="1084511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4905375" y="2675186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Complete Audit Trails</a:t>
            </a:r>
            <a:endParaRPr lang="en-US" sz="1400" dirty="0"/>
          </a:p>
        </p:txBody>
      </p:sp>
      <p:sp>
        <p:nvSpPr>
          <p:cNvPr id="19" name="Text 17"/>
          <p:cNvSpPr/>
          <p:nvPr/>
        </p:nvSpPr>
        <p:spPr>
          <a:xfrm>
            <a:off x="4905375" y="2982516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Every action logged with timestamps, user info, and full change history.</a:t>
            </a:r>
            <a:endParaRPr lang="en-US" sz="1200" dirty="0"/>
          </a:p>
        </p:txBody>
      </p:sp>
      <p:sp>
        <p:nvSpPr>
          <p:cNvPr id="20" name="Text 18"/>
          <p:cNvSpPr/>
          <p:nvPr/>
        </p:nvSpPr>
        <p:spPr>
          <a:xfrm>
            <a:off x="406301" y="3759696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1" name="Shape 19"/>
          <p:cNvSpPr/>
          <p:nvPr/>
        </p:nvSpPr>
        <p:spPr>
          <a:xfrm>
            <a:off x="430113" y="3759696"/>
            <a:ext cx="0" cy="1084511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644426" y="3950196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Multi-Tenant Security</a:t>
            </a:r>
            <a:endParaRPr lang="en-US" sz="1400" dirty="0"/>
          </a:p>
        </p:txBody>
      </p:sp>
      <p:sp>
        <p:nvSpPr>
          <p:cNvPr id="23" name="Text 21"/>
          <p:cNvSpPr/>
          <p:nvPr/>
        </p:nvSpPr>
        <p:spPr>
          <a:xfrm>
            <a:off x="644426" y="4257526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Organization-level data isolation with role-based access controls.</a:t>
            </a:r>
            <a:endParaRPr lang="en-US" sz="1200" dirty="0"/>
          </a:p>
        </p:txBody>
      </p:sp>
      <p:sp>
        <p:nvSpPr>
          <p:cNvPr id="24" name="Text 22"/>
          <p:cNvSpPr/>
          <p:nvPr/>
        </p:nvSpPr>
        <p:spPr>
          <a:xfrm>
            <a:off x="4667250" y="3759696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5" name="Shape 23"/>
          <p:cNvSpPr/>
          <p:nvPr/>
        </p:nvSpPr>
        <p:spPr>
          <a:xfrm>
            <a:off x="4691063" y="3759696"/>
            <a:ext cx="0" cy="1084511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4905375" y="3950196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Compliance Dashboard</a:t>
            </a:r>
            <a:endParaRPr lang="en-US" sz="1400" dirty="0"/>
          </a:p>
        </p:txBody>
      </p:sp>
      <p:sp>
        <p:nvSpPr>
          <p:cNvPr id="27" name="Text 25"/>
          <p:cNvSpPr/>
          <p:nvPr/>
        </p:nvSpPr>
        <p:spPr>
          <a:xfrm>
            <a:off x="4905375" y="4257526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At-a-glance view of all compliance statuses across your entire workforce.</a:t>
            </a:r>
            <a:endParaRPr lang="en-US" sz="1200" dirty="0"/>
          </a:p>
        </p:txBody>
      </p:sp>
      <p:pic>
        <p:nvPicPr>
          <p:cNvPr id="28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12480" y="4663440"/>
            <a:ext cx="594360" cy="3200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981075"/>
          </a:xfrm>
          <a:prstGeom prst="rect">
            <a:avLst/>
          </a:prstGeom>
          <a:solidFill>
            <a:srgbClr val="1C3D5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228600"/>
            <a:ext cx="8679281" cy="523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6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Automation &amp; AI Features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406301" y="1209675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8B5CF6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596801" y="1400175"/>
            <a:ext cx="3763238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AI-Powered Case Summaries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596801" y="1707505"/>
            <a:ext cx="3763238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FFFFFF">
                    <a:alpha val="9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Claude AI generates intelligent case summaries with work status classification and key insights.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4667250" y="1209675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8" name="Shape 6"/>
          <p:cNvSpPr/>
          <p:nvPr/>
        </p:nvSpPr>
        <p:spPr>
          <a:xfrm>
            <a:off x="4691063" y="1209675"/>
            <a:ext cx="0" cy="1084511"/>
          </a:xfrm>
          <a:prstGeom prst="line">
            <a:avLst/>
          </a:prstGeom>
          <a:noFill/>
          <a:ln w="47625">
            <a:solidFill>
              <a:srgbClr val="8B5CF6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4905375" y="1400175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Automatic Worker Notifications</a:t>
            </a:r>
            <a:endParaRPr lang="en-US" sz="1400" dirty="0"/>
          </a:p>
        </p:txBody>
      </p:sp>
      <p:sp>
        <p:nvSpPr>
          <p:cNvPr id="10" name="Text 8"/>
          <p:cNvSpPr/>
          <p:nvPr/>
        </p:nvSpPr>
        <p:spPr>
          <a:xfrm>
            <a:off x="4905375" y="1707505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Auto-email workers when certificates expire - no manual follow-up needed.</a:t>
            </a:r>
            <a:endParaRPr lang="en-US" sz="1200" dirty="0"/>
          </a:p>
        </p:txBody>
      </p:sp>
      <p:sp>
        <p:nvSpPr>
          <p:cNvPr id="11" name="Text 9"/>
          <p:cNvSpPr/>
          <p:nvPr/>
        </p:nvSpPr>
        <p:spPr>
          <a:xfrm>
            <a:off x="406301" y="2484686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2" name="Shape 10"/>
          <p:cNvSpPr/>
          <p:nvPr/>
        </p:nvSpPr>
        <p:spPr>
          <a:xfrm>
            <a:off x="430113" y="2484686"/>
            <a:ext cx="0" cy="1084511"/>
          </a:xfrm>
          <a:prstGeom prst="line">
            <a:avLst/>
          </a:prstGeom>
          <a:noFill/>
          <a:ln w="47625">
            <a:solidFill>
              <a:srgbClr val="8B5CF6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644426" y="2675186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Proactive Chase Workflows</a:t>
            </a:r>
            <a:endParaRPr lang="en-US" sz="1400" dirty="0"/>
          </a:p>
        </p:txBody>
      </p:sp>
      <p:sp>
        <p:nvSpPr>
          <p:cNvPr id="14" name="Text 12"/>
          <p:cNvSpPr/>
          <p:nvPr/>
        </p:nvSpPr>
        <p:spPr>
          <a:xfrm>
            <a:off x="644426" y="2982516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Triggers actions 3 days before certificate expiry to prevent compliance gaps.</a:t>
            </a:r>
            <a:endParaRPr lang="en-US" sz="1200" dirty="0"/>
          </a:p>
        </p:txBody>
      </p:sp>
      <p:sp>
        <p:nvSpPr>
          <p:cNvPr id="15" name="Text 13"/>
          <p:cNvSpPr/>
          <p:nvPr/>
        </p:nvSpPr>
        <p:spPr>
          <a:xfrm>
            <a:off x="4667250" y="2484686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6" name="Shape 14"/>
          <p:cNvSpPr/>
          <p:nvPr/>
        </p:nvSpPr>
        <p:spPr>
          <a:xfrm>
            <a:off x="4691063" y="2484686"/>
            <a:ext cx="0" cy="1084511"/>
          </a:xfrm>
          <a:prstGeom prst="line">
            <a:avLst/>
          </a:prstGeom>
          <a:noFill/>
          <a:ln w="47625">
            <a:solidFill>
              <a:srgbClr val="8B5CF6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4905375" y="2675186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Smart Validation</a:t>
            </a:r>
            <a:endParaRPr lang="en-US" sz="1400" dirty="0"/>
          </a:p>
        </p:txBody>
      </p:sp>
      <p:sp>
        <p:nvSpPr>
          <p:cNvPr id="18" name="Text 16"/>
          <p:cNvSpPr/>
          <p:nvPr/>
        </p:nvSpPr>
        <p:spPr>
          <a:xfrm>
            <a:off x="4905375" y="2982516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Ensures medical certificates align with stated work capacity - catches inconsistencies.</a:t>
            </a:r>
            <a:endParaRPr lang="en-US" sz="1200" dirty="0"/>
          </a:p>
        </p:txBody>
      </p:sp>
      <p:sp>
        <p:nvSpPr>
          <p:cNvPr id="19" name="Text 17"/>
          <p:cNvSpPr/>
          <p:nvPr/>
        </p:nvSpPr>
        <p:spPr>
          <a:xfrm>
            <a:off x="406301" y="3759696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0" name="Shape 18"/>
          <p:cNvSpPr/>
          <p:nvPr/>
        </p:nvSpPr>
        <p:spPr>
          <a:xfrm>
            <a:off x="430113" y="3759696"/>
            <a:ext cx="0" cy="1084511"/>
          </a:xfrm>
          <a:prstGeom prst="line">
            <a:avLst/>
          </a:prstGeom>
          <a:noFill/>
          <a:ln w="47625">
            <a:solidFill>
              <a:srgbClr val="8B5CF6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644426" y="3950196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Real-Time Compliance Alerts</a:t>
            </a:r>
            <a:endParaRPr lang="en-US" sz="1400" dirty="0"/>
          </a:p>
        </p:txBody>
      </p:sp>
      <p:sp>
        <p:nvSpPr>
          <p:cNvPr id="22" name="Text 20"/>
          <p:cNvSpPr/>
          <p:nvPr/>
        </p:nvSpPr>
        <p:spPr>
          <a:xfrm>
            <a:off x="644426" y="4257526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Escalating priority levels (Medium → High → Critical) ensure nothing is missed.</a:t>
            </a:r>
            <a:endParaRPr lang="en-US" sz="1200" dirty="0"/>
          </a:p>
        </p:txBody>
      </p:sp>
      <p:sp>
        <p:nvSpPr>
          <p:cNvPr id="23" name="Text 21"/>
          <p:cNvSpPr/>
          <p:nvPr/>
        </p:nvSpPr>
        <p:spPr>
          <a:xfrm>
            <a:off x="4667250" y="3759696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4" name="Shape 22"/>
          <p:cNvSpPr/>
          <p:nvPr/>
        </p:nvSpPr>
        <p:spPr>
          <a:xfrm>
            <a:off x="4691063" y="3759696"/>
            <a:ext cx="0" cy="1084511"/>
          </a:xfrm>
          <a:prstGeom prst="line">
            <a:avLst/>
          </a:prstGeom>
          <a:noFill/>
          <a:ln w="47625">
            <a:solidFill>
              <a:srgbClr val="8B5CF6"/>
            </a:solidFill>
            <a:prstDash val="solid"/>
          </a:ln>
        </p:spPr>
      </p:sp>
      <p:sp>
        <p:nvSpPr>
          <p:cNvPr id="25" name="Text 23"/>
          <p:cNvSpPr/>
          <p:nvPr/>
        </p:nvSpPr>
        <p:spPr>
          <a:xfrm>
            <a:off x="4905375" y="3950196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AI Email Drafting</a:t>
            </a:r>
            <a:endParaRPr lang="en-US" sz="1400" dirty="0"/>
          </a:p>
        </p:txBody>
      </p:sp>
      <p:sp>
        <p:nvSpPr>
          <p:cNvPr id="26" name="Text 24"/>
          <p:cNvSpPr/>
          <p:nvPr/>
        </p:nvSpPr>
        <p:spPr>
          <a:xfrm>
            <a:off x="4905375" y="4257526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Generate professional emails for any case situation with one click.</a:t>
            </a:r>
            <a:endParaRPr lang="en-US" sz="1200" dirty="0"/>
          </a:p>
        </p:txBody>
      </p:sp>
      <p:pic>
        <p:nvPicPr>
          <p:cNvPr id="27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12480" y="4663440"/>
            <a:ext cx="594360" cy="3200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714375"/>
          </a:xfrm>
          <a:prstGeom prst="rect">
            <a:avLst/>
          </a:prstGeom>
          <a:solidFill>
            <a:srgbClr val="52B788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152400"/>
            <a:ext cx="8679281" cy="409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2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Business Rules &amp; Automation</a:t>
            </a:r>
            <a:endParaRPr lang="en-US" sz="2800" dirty="0"/>
          </a:p>
        </p:txBody>
      </p:sp>
      <p:sp>
        <p:nvSpPr>
          <p:cNvPr id="4" name="Text 2"/>
          <p:cNvSpPr/>
          <p:nvPr/>
        </p:nvSpPr>
        <p:spPr>
          <a:xfrm>
            <a:off x="406301" y="866775"/>
            <a:ext cx="2692450" cy="994916"/>
          </a:xfrm>
          <a:prstGeom prst="roundRect">
            <a:avLst>
              <a:gd name="adj" fmla="val 7659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Shape 3"/>
          <p:cNvSpPr/>
          <p:nvPr/>
        </p:nvSpPr>
        <p:spPr>
          <a:xfrm>
            <a:off x="406301" y="885825"/>
            <a:ext cx="2692450" cy="0"/>
          </a:xfrm>
          <a:prstGeom prst="line">
            <a:avLst/>
          </a:prstGeom>
          <a:noFill/>
          <a:ln w="38100">
            <a:solidFill>
              <a:srgbClr val="52B788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533251" y="1031825"/>
            <a:ext cx="248732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500"/>
              </a:spcAft>
              <a:buNone/>
            </a:pPr>
            <a:r>
              <a:rPr lang="en-US" sz="11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Certificate Automation</a:t>
            </a:r>
            <a:endParaRPr lang="en-US" sz="1100" dirty="0"/>
          </a:p>
        </p:txBody>
      </p:sp>
      <p:sp>
        <p:nvSpPr>
          <p:cNvPr id="7" name="Text 5"/>
          <p:cNvSpPr/>
          <p:nvPr/>
        </p:nvSpPr>
        <p:spPr>
          <a:xfrm>
            <a:off x="533251" y="1247626"/>
            <a:ext cx="2438549" cy="461814"/>
          </a:xfrm>
          <a:prstGeom prst="rect">
            <a:avLst/>
          </a:prstGeom>
          <a:noFill/>
          <a:ln/>
        </p:spPr>
        <p:txBody>
          <a:bodyPr wrap="square" lIns="76200" tIns="0" rIns="0" bIns="0" rtlCol="0" anchor="t"/>
          <a:lstStyle/>
          <a:p>
            <a:pPr algn="l" marL="76200" indent="-76200">
              <a:lnSpc>
                <a:spcPts val="1080"/>
              </a:lnSpc>
              <a:spcAft>
                <a:spcPts val="20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Expiry tracking</a:t>
            </a:r>
            <a:pPr algn="l" indent="0" marL="0">
              <a:lnSpc>
                <a:spcPts val="1080"/>
              </a:lnSpc>
              <a:spcAft>
                <a:spcPts val="2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real-time</a:t>
            </a:r>
            <a:endParaRPr lang="en-US" sz="900" dirty="0"/>
          </a:p>
          <a:p>
            <a:pPr algn="l" marL="76200" indent="-76200">
              <a:lnSpc>
                <a:spcPts val="1080"/>
              </a:lnSpc>
              <a:spcAft>
                <a:spcPts val="20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Chase workflows</a:t>
            </a:r>
            <a:pPr algn="l" indent="0" marL="0">
              <a:lnSpc>
                <a:spcPts val="1080"/>
              </a:lnSpc>
              <a:spcAft>
                <a:spcPts val="2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- 3 days before</a:t>
            </a:r>
            <a:endParaRPr lang="en-US" sz="900" dirty="0"/>
          </a:p>
          <a:p>
            <a:pPr algn="l" marL="76200" indent="-76200">
              <a:lnSpc>
                <a:spcPts val="1080"/>
              </a:lnSpc>
              <a:spcAft>
                <a:spcPts val="20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Auto-email</a:t>
            </a:r>
            <a:pPr algn="l" indent="0" marL="0">
              <a:lnSpc>
                <a:spcPts val="1080"/>
              </a:lnSpc>
              <a:spcAft>
                <a:spcPts val="2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worker reminders</a:t>
            </a:r>
            <a:endParaRPr lang="en-US" sz="900" dirty="0"/>
          </a:p>
        </p:txBody>
      </p:sp>
      <p:sp>
        <p:nvSpPr>
          <p:cNvPr id="8" name="Text 6"/>
          <p:cNvSpPr/>
          <p:nvPr/>
        </p:nvSpPr>
        <p:spPr>
          <a:xfrm>
            <a:off x="3225701" y="866775"/>
            <a:ext cx="2692450" cy="994916"/>
          </a:xfrm>
          <a:prstGeom prst="roundRect">
            <a:avLst>
              <a:gd name="adj" fmla="val 7659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9" name="Shape 7"/>
          <p:cNvSpPr/>
          <p:nvPr/>
        </p:nvSpPr>
        <p:spPr>
          <a:xfrm>
            <a:off x="3225701" y="885825"/>
            <a:ext cx="2692450" cy="0"/>
          </a:xfrm>
          <a:prstGeom prst="line">
            <a:avLst/>
          </a:prstGeom>
          <a:noFill/>
          <a:ln w="38100">
            <a:solidFill>
              <a:srgbClr val="52B788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3352651" y="1031825"/>
            <a:ext cx="248732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500"/>
              </a:spcAft>
              <a:buNone/>
            </a:pPr>
            <a:r>
              <a:rPr lang="en-US" sz="11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RTW Plan Rules</a:t>
            </a:r>
            <a:endParaRPr lang="en-US" sz="1100" dirty="0"/>
          </a:p>
        </p:txBody>
      </p:sp>
      <p:sp>
        <p:nvSpPr>
          <p:cNvPr id="11" name="Text 9"/>
          <p:cNvSpPr/>
          <p:nvPr/>
        </p:nvSpPr>
        <p:spPr>
          <a:xfrm>
            <a:off x="3352651" y="1247626"/>
            <a:ext cx="2438549" cy="461814"/>
          </a:xfrm>
          <a:prstGeom prst="rect">
            <a:avLst/>
          </a:prstGeom>
          <a:noFill/>
          <a:ln/>
        </p:spPr>
        <p:txBody>
          <a:bodyPr wrap="square" lIns="76200" tIns="0" rIns="0" bIns="0" rtlCol="0" anchor="t"/>
          <a:lstStyle/>
          <a:p>
            <a:pPr algn="l" marL="76200" indent="-76200">
              <a:lnSpc>
                <a:spcPts val="1080"/>
              </a:lnSpc>
              <a:spcAft>
                <a:spcPts val="20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7-stage process</a:t>
            </a:r>
            <a:pPr algn="l" indent="0" marL="0">
              <a:lnSpc>
                <a:spcPts val="1080"/>
              </a:lnSpc>
              <a:spcAft>
                <a:spcPts val="2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tracking</a:t>
            </a:r>
            <a:endParaRPr lang="en-US" sz="900" dirty="0"/>
          </a:p>
          <a:p>
            <a:pPr algn="l" marL="76200" indent="-76200">
              <a:lnSpc>
                <a:spcPts val="1080"/>
              </a:lnSpc>
              <a:spcAft>
                <a:spcPts val="20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Milestone alerts</a:t>
            </a:r>
            <a:pPr algn="l" indent="0" marL="0">
              <a:lnSpc>
                <a:spcPts val="1080"/>
              </a:lnSpc>
              <a:spcAft>
                <a:spcPts val="2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stale plans</a:t>
            </a:r>
            <a:endParaRPr lang="en-US" sz="900" dirty="0"/>
          </a:p>
          <a:p>
            <a:pPr algn="l" marL="76200" indent="-76200">
              <a:lnSpc>
                <a:spcPts val="1080"/>
              </a:lnSpc>
              <a:spcAft>
                <a:spcPts val="20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Plan validation</a:t>
            </a:r>
            <a:pPr algn="l" indent="0" marL="0">
              <a:lnSpc>
                <a:spcPts val="1080"/>
              </a:lnSpc>
              <a:spcAft>
                <a:spcPts val="2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meaningful rehab</a:t>
            </a:r>
            <a:endParaRPr lang="en-US" sz="900" dirty="0"/>
          </a:p>
        </p:txBody>
      </p:sp>
      <p:sp>
        <p:nvSpPr>
          <p:cNvPr id="12" name="Text 10"/>
          <p:cNvSpPr/>
          <p:nvPr/>
        </p:nvSpPr>
        <p:spPr>
          <a:xfrm>
            <a:off x="6045101" y="866775"/>
            <a:ext cx="2692598" cy="994916"/>
          </a:xfrm>
          <a:prstGeom prst="roundRect">
            <a:avLst>
              <a:gd name="adj" fmla="val 7659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3" name="Shape 11"/>
          <p:cNvSpPr/>
          <p:nvPr/>
        </p:nvSpPr>
        <p:spPr>
          <a:xfrm>
            <a:off x="6045101" y="885825"/>
            <a:ext cx="2692598" cy="0"/>
          </a:xfrm>
          <a:prstGeom prst="line">
            <a:avLst/>
          </a:prstGeom>
          <a:noFill/>
          <a:ln w="38100">
            <a:solidFill>
              <a:srgbClr val="52B788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6172051" y="1031825"/>
            <a:ext cx="2487472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500"/>
              </a:spcAft>
              <a:buNone/>
            </a:pPr>
            <a:r>
              <a:rPr lang="en-US" sz="11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Action Queue</a:t>
            </a:r>
            <a:endParaRPr lang="en-US" sz="1100" dirty="0"/>
          </a:p>
        </p:txBody>
      </p:sp>
      <p:sp>
        <p:nvSpPr>
          <p:cNvPr id="15" name="Text 13"/>
          <p:cNvSpPr/>
          <p:nvPr/>
        </p:nvSpPr>
        <p:spPr>
          <a:xfrm>
            <a:off x="6172051" y="1247626"/>
            <a:ext cx="2438698" cy="461814"/>
          </a:xfrm>
          <a:prstGeom prst="rect">
            <a:avLst/>
          </a:prstGeom>
          <a:noFill/>
          <a:ln/>
        </p:spPr>
        <p:txBody>
          <a:bodyPr wrap="square" lIns="76200" tIns="0" rIns="0" bIns="0" rtlCol="0" anchor="t"/>
          <a:lstStyle/>
          <a:p>
            <a:pPr algn="l" marL="76200" indent="-76200">
              <a:lnSpc>
                <a:spcPts val="1080"/>
              </a:lnSpc>
              <a:spcAft>
                <a:spcPts val="20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Auto-creation</a:t>
            </a:r>
            <a:pPr algn="l" indent="0" marL="0">
              <a:lnSpc>
                <a:spcPts val="1080"/>
              </a:lnSpc>
              <a:spcAft>
                <a:spcPts val="2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from compliance</a:t>
            </a:r>
            <a:endParaRPr lang="en-US" sz="900" dirty="0"/>
          </a:p>
          <a:p>
            <a:pPr algn="l" marL="76200" indent="-76200">
              <a:lnSpc>
                <a:spcPts val="1080"/>
              </a:lnSpc>
              <a:spcAft>
                <a:spcPts val="20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Priority escalation</a:t>
            </a:r>
            <a:pPr algn="l" indent="0" marL="0">
              <a:lnSpc>
                <a:spcPts val="1080"/>
              </a:lnSpc>
              <a:spcAft>
                <a:spcPts val="2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if overdue</a:t>
            </a:r>
            <a:endParaRPr lang="en-US" sz="900" dirty="0"/>
          </a:p>
          <a:p>
            <a:pPr algn="l" marL="76200" indent="-76200">
              <a:lnSpc>
                <a:spcPts val="1080"/>
              </a:lnSpc>
              <a:spcAft>
                <a:spcPts val="20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Auto-complete</a:t>
            </a:r>
            <a:pPr algn="l" indent="0" marL="0">
              <a:lnSpc>
                <a:spcPts val="1080"/>
              </a:lnSpc>
              <a:spcAft>
                <a:spcPts val="2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when resolved</a:t>
            </a:r>
            <a:endParaRPr lang="en-US" sz="900" dirty="0"/>
          </a:p>
        </p:txBody>
      </p:sp>
      <p:sp>
        <p:nvSpPr>
          <p:cNvPr id="16" name="Text 14"/>
          <p:cNvSpPr/>
          <p:nvPr/>
        </p:nvSpPr>
        <p:spPr>
          <a:xfrm>
            <a:off x="406301" y="1988641"/>
            <a:ext cx="2692450" cy="994916"/>
          </a:xfrm>
          <a:prstGeom prst="roundRect">
            <a:avLst>
              <a:gd name="adj" fmla="val 7659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7" name="Shape 15"/>
          <p:cNvSpPr/>
          <p:nvPr/>
        </p:nvSpPr>
        <p:spPr>
          <a:xfrm>
            <a:off x="406301" y="2007691"/>
            <a:ext cx="2692450" cy="0"/>
          </a:xfrm>
          <a:prstGeom prst="line">
            <a:avLst/>
          </a:prstGeom>
          <a:noFill/>
          <a:ln w="38100">
            <a:solidFill>
              <a:srgbClr val="52B788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533251" y="2153692"/>
            <a:ext cx="248732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500"/>
              </a:spcAft>
              <a:buNone/>
            </a:pPr>
            <a:r>
              <a:rPr lang="en-US" sz="11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Compliance Engine</a:t>
            </a:r>
            <a:endParaRPr lang="en-US" sz="1100" dirty="0"/>
          </a:p>
        </p:txBody>
      </p:sp>
      <p:sp>
        <p:nvSpPr>
          <p:cNvPr id="19" name="Text 17"/>
          <p:cNvSpPr/>
          <p:nvPr/>
        </p:nvSpPr>
        <p:spPr>
          <a:xfrm>
            <a:off x="533251" y="2369493"/>
            <a:ext cx="2438549" cy="461814"/>
          </a:xfrm>
          <a:prstGeom prst="rect">
            <a:avLst/>
          </a:prstGeom>
          <a:noFill/>
          <a:ln/>
        </p:spPr>
        <p:txBody>
          <a:bodyPr wrap="square" lIns="76200" tIns="0" rIns="0" bIns="0" rtlCol="0" anchor="t"/>
          <a:lstStyle/>
          <a:p>
            <a:pPr algn="l" marL="76200" indent="-76200">
              <a:lnSpc>
                <a:spcPts val="1080"/>
              </a:lnSpc>
              <a:spcAft>
                <a:spcPts val="20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42-day threshold</a:t>
            </a:r>
            <a:pPr algn="l" indent="0" marL="0">
              <a:lnSpc>
                <a:spcPts val="1080"/>
              </a:lnSpc>
              <a:spcAft>
                <a:spcPts val="2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enforcement</a:t>
            </a:r>
            <a:endParaRPr lang="en-US" sz="900" dirty="0"/>
          </a:p>
          <a:p>
            <a:pPr algn="l" marL="76200" indent="-76200">
              <a:lnSpc>
                <a:spcPts val="1080"/>
              </a:lnSpc>
              <a:spcAft>
                <a:spcPts val="20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Rule evaluation</a:t>
            </a:r>
            <a:pPr algn="l" indent="0" marL="0">
              <a:lnSpc>
                <a:spcPts val="1080"/>
              </a:lnSpc>
              <a:spcAft>
                <a:spcPts val="2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automatic</a:t>
            </a:r>
            <a:endParaRPr lang="en-US" sz="900" dirty="0"/>
          </a:p>
          <a:p>
            <a:pPr algn="l" marL="76200" indent="-76200">
              <a:lnSpc>
                <a:spcPts val="1080"/>
              </a:lnSpc>
              <a:spcAft>
                <a:spcPts val="20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Compliance scoring</a:t>
            </a:r>
            <a:pPr algn="l" indent="0" marL="0">
              <a:lnSpc>
                <a:spcPts val="1080"/>
              </a:lnSpc>
              <a:spcAft>
                <a:spcPts val="2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- 0-100%</a:t>
            </a:r>
            <a:endParaRPr lang="en-US" sz="900" dirty="0"/>
          </a:p>
        </p:txBody>
      </p:sp>
      <p:sp>
        <p:nvSpPr>
          <p:cNvPr id="20" name="Text 18"/>
          <p:cNvSpPr/>
          <p:nvPr/>
        </p:nvSpPr>
        <p:spPr>
          <a:xfrm>
            <a:off x="3225701" y="1988641"/>
            <a:ext cx="2692450" cy="994916"/>
          </a:xfrm>
          <a:prstGeom prst="roundRect">
            <a:avLst>
              <a:gd name="adj" fmla="val 7659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1" name="Shape 19"/>
          <p:cNvSpPr/>
          <p:nvPr/>
        </p:nvSpPr>
        <p:spPr>
          <a:xfrm>
            <a:off x="3225701" y="2007691"/>
            <a:ext cx="2692450" cy="0"/>
          </a:xfrm>
          <a:prstGeom prst="line">
            <a:avLst/>
          </a:prstGeom>
          <a:noFill/>
          <a:ln w="38100">
            <a:solidFill>
              <a:srgbClr val="52B788"/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3352651" y="2153692"/>
            <a:ext cx="248732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500"/>
              </a:spcAft>
              <a:buNone/>
            </a:pPr>
            <a:r>
              <a:rPr lang="en-US" sz="11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Notifications</a:t>
            </a:r>
            <a:endParaRPr lang="en-US" sz="1100" dirty="0"/>
          </a:p>
        </p:txBody>
      </p:sp>
      <p:sp>
        <p:nvSpPr>
          <p:cNvPr id="23" name="Text 21"/>
          <p:cNvSpPr/>
          <p:nvPr/>
        </p:nvSpPr>
        <p:spPr>
          <a:xfrm>
            <a:off x="3352651" y="2369493"/>
            <a:ext cx="2438549" cy="461814"/>
          </a:xfrm>
          <a:prstGeom prst="rect">
            <a:avLst/>
          </a:prstGeom>
          <a:noFill/>
          <a:ln/>
        </p:spPr>
        <p:txBody>
          <a:bodyPr wrap="square" lIns="76200" tIns="0" rIns="0" bIns="0" rtlCol="0" anchor="t"/>
          <a:lstStyle/>
          <a:p>
            <a:pPr algn="l" marL="76200" indent="-76200">
              <a:lnSpc>
                <a:spcPts val="1080"/>
              </a:lnSpc>
              <a:spcAft>
                <a:spcPts val="20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Expiry alerts</a:t>
            </a:r>
            <a:pPr algn="l" indent="0" marL="0">
              <a:lnSpc>
                <a:spcPts val="1080"/>
              </a:lnSpc>
              <a:spcAft>
                <a:spcPts val="2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cert/plan</a:t>
            </a:r>
            <a:endParaRPr lang="en-US" sz="900" dirty="0"/>
          </a:p>
          <a:p>
            <a:pPr algn="l" marL="76200" indent="-76200">
              <a:lnSpc>
                <a:spcPts val="1080"/>
              </a:lnSpc>
              <a:spcAft>
                <a:spcPts val="20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Action overdue</a:t>
            </a:r>
            <a:pPr algn="l" indent="0" marL="0">
              <a:lnSpc>
                <a:spcPts val="1080"/>
              </a:lnSpc>
              <a:spcAft>
                <a:spcPts val="2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escalation</a:t>
            </a:r>
            <a:endParaRPr lang="en-US" sz="900" dirty="0"/>
          </a:p>
          <a:p>
            <a:pPr algn="l" marL="76200" indent="-76200">
              <a:lnSpc>
                <a:spcPts val="1080"/>
              </a:lnSpc>
              <a:spcAft>
                <a:spcPts val="20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Weekly digest</a:t>
            </a:r>
            <a:pPr algn="l" indent="0" marL="0">
              <a:lnSpc>
                <a:spcPts val="1080"/>
              </a:lnSpc>
              <a:spcAft>
                <a:spcPts val="2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summary</a:t>
            </a:r>
            <a:endParaRPr lang="en-US" sz="900" dirty="0"/>
          </a:p>
        </p:txBody>
      </p:sp>
      <p:sp>
        <p:nvSpPr>
          <p:cNvPr id="24" name="Text 22"/>
          <p:cNvSpPr/>
          <p:nvPr/>
        </p:nvSpPr>
        <p:spPr>
          <a:xfrm>
            <a:off x="6045101" y="1988641"/>
            <a:ext cx="2692598" cy="994916"/>
          </a:xfrm>
          <a:prstGeom prst="roundRect">
            <a:avLst>
              <a:gd name="adj" fmla="val 7659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5" name="Shape 23"/>
          <p:cNvSpPr/>
          <p:nvPr/>
        </p:nvSpPr>
        <p:spPr>
          <a:xfrm>
            <a:off x="6045101" y="2007691"/>
            <a:ext cx="2692598" cy="0"/>
          </a:xfrm>
          <a:prstGeom prst="line">
            <a:avLst/>
          </a:prstGeom>
          <a:noFill/>
          <a:ln w="38100">
            <a:solidFill>
              <a:srgbClr val="52B788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6172051" y="2153692"/>
            <a:ext cx="2487472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500"/>
              </a:spcAft>
              <a:buNone/>
            </a:pPr>
            <a:r>
              <a:rPr lang="en-US" sz="11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Audit &amp; Security</a:t>
            </a:r>
            <a:endParaRPr lang="en-US" sz="1100" dirty="0"/>
          </a:p>
        </p:txBody>
      </p:sp>
      <p:sp>
        <p:nvSpPr>
          <p:cNvPr id="27" name="Text 25"/>
          <p:cNvSpPr/>
          <p:nvPr/>
        </p:nvSpPr>
        <p:spPr>
          <a:xfrm>
            <a:off x="6172051" y="2369493"/>
            <a:ext cx="2438698" cy="461814"/>
          </a:xfrm>
          <a:prstGeom prst="rect">
            <a:avLst/>
          </a:prstGeom>
          <a:noFill/>
          <a:ln/>
        </p:spPr>
        <p:txBody>
          <a:bodyPr wrap="square" lIns="76200" tIns="0" rIns="0" bIns="0" rtlCol="0" anchor="t"/>
          <a:lstStyle/>
          <a:p>
            <a:pPr algn="l" marL="76200" indent="-76200">
              <a:lnSpc>
                <a:spcPts val="1080"/>
              </a:lnSpc>
              <a:spcAft>
                <a:spcPts val="20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Full audit trail</a:t>
            </a:r>
            <a:pPr algn="l" indent="0" marL="0">
              <a:lnSpc>
                <a:spcPts val="1080"/>
              </a:lnSpc>
              <a:spcAft>
                <a:spcPts val="2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all actions</a:t>
            </a:r>
            <a:endParaRPr lang="en-US" sz="900" dirty="0"/>
          </a:p>
          <a:p>
            <a:pPr algn="l" marL="76200" indent="-76200">
              <a:lnSpc>
                <a:spcPts val="1080"/>
              </a:lnSpc>
              <a:spcAft>
                <a:spcPts val="20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Multi-tenant</a:t>
            </a:r>
            <a:pPr algn="l" indent="0" marL="0">
              <a:lnSpc>
                <a:spcPts val="1080"/>
              </a:lnSpc>
              <a:spcAft>
                <a:spcPts val="2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data isolation</a:t>
            </a:r>
            <a:endParaRPr lang="en-US" sz="900" dirty="0"/>
          </a:p>
          <a:p>
            <a:pPr algn="l" marL="76200" indent="-76200">
              <a:lnSpc>
                <a:spcPts val="1080"/>
              </a:lnSpc>
              <a:spcAft>
                <a:spcPts val="20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Role-based access</a:t>
            </a:r>
            <a:pPr algn="l" indent="0" marL="0">
              <a:lnSpc>
                <a:spcPts val="1080"/>
              </a:lnSpc>
              <a:spcAft>
                <a:spcPts val="20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- RBAC</a:t>
            </a:r>
            <a:endParaRPr lang="en-US" sz="900" dirty="0"/>
          </a:p>
        </p:txBody>
      </p:sp>
      <p:pic>
        <p:nvPicPr>
          <p:cNvPr id="28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12480" y="4663440"/>
            <a:ext cx="594360" cy="3200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981075"/>
          </a:xfrm>
          <a:prstGeom prst="rect">
            <a:avLst/>
          </a:prstGeom>
          <a:solidFill>
            <a:srgbClr val="2E5C8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228600"/>
            <a:ext cx="8679281" cy="523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6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Sales Outreach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406301" y="1209675"/>
            <a:ext cx="8331398" cy="3930997"/>
          </a:xfrm>
          <a:prstGeom prst="roundRect">
            <a:avLst>
              <a:gd name="adj" fmla="val 2585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673001" y="1476375"/>
            <a:ext cx="7953958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20"/>
              </a:lnSpc>
              <a:spcAft>
                <a:spcPts val="1000"/>
              </a:spcAft>
              <a:buNone/>
            </a:pPr>
            <a:r>
              <a:rPr lang="en-US" sz="18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Automated Sales with 22,000 Qualified Leads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673001" y="1923306"/>
            <a:ext cx="7953958" cy="248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60"/>
              </a:lnSpc>
              <a:spcAft>
                <a:spcPts val="1200"/>
              </a:spcAft>
              <a:buNone/>
            </a:pPr>
            <a:r>
              <a:rPr lang="en-US" sz="14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Go Vertical platform manages outreach and converts leads to customers.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673001" y="2324695"/>
            <a:ext cx="7797998" cy="782092"/>
          </a:xfrm>
          <a:prstGeom prst="roundRect">
            <a:avLst>
              <a:gd name="adj" fmla="val 9743"/>
            </a:avLst>
          </a:prstGeom>
          <a:solidFill>
            <a:srgbClr val="E8F0F5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8" name="Shape 6"/>
          <p:cNvSpPr/>
          <p:nvPr/>
        </p:nvSpPr>
        <p:spPr>
          <a:xfrm>
            <a:off x="701576" y="2324695"/>
            <a:ext cx="0" cy="782092"/>
          </a:xfrm>
          <a:prstGeom prst="line">
            <a:avLst/>
          </a:prstGeom>
          <a:noFill/>
          <a:ln w="57150">
            <a:solidFill>
              <a:srgbClr val="52B788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857101" y="2451646"/>
            <a:ext cx="7636687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spcAft>
                <a:spcPts val="500"/>
              </a:spcAft>
              <a:buNone/>
            </a:pPr>
            <a:r>
              <a:rPr lang="en-US" sz="15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1. Smart Segmentation</a:t>
            </a:r>
            <a:endParaRPr lang="en-US" sz="1500" dirty="0"/>
          </a:p>
        </p:txBody>
      </p:sp>
      <p:sp>
        <p:nvSpPr>
          <p:cNvPr id="10" name="Text 8"/>
          <p:cNvSpPr/>
          <p:nvPr/>
        </p:nvSpPr>
        <p:spPr>
          <a:xfrm>
            <a:off x="857101" y="2781746"/>
            <a:ext cx="7636687" cy="1980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2D374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AI categorizes 22,000 leads by industry and compliance needs.</a:t>
            </a:r>
            <a:endParaRPr lang="en-US" sz="1200" dirty="0"/>
          </a:p>
        </p:txBody>
      </p:sp>
      <p:sp>
        <p:nvSpPr>
          <p:cNvPr id="11" name="Text 9"/>
          <p:cNvSpPr/>
          <p:nvPr/>
        </p:nvSpPr>
        <p:spPr>
          <a:xfrm>
            <a:off x="673001" y="3208288"/>
            <a:ext cx="7797998" cy="782092"/>
          </a:xfrm>
          <a:prstGeom prst="roundRect">
            <a:avLst>
              <a:gd name="adj" fmla="val 9743"/>
            </a:avLst>
          </a:prstGeom>
          <a:solidFill>
            <a:srgbClr val="E8F0F5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2" name="Shape 10"/>
          <p:cNvSpPr/>
          <p:nvPr/>
        </p:nvSpPr>
        <p:spPr>
          <a:xfrm>
            <a:off x="701576" y="3208288"/>
            <a:ext cx="0" cy="782092"/>
          </a:xfrm>
          <a:prstGeom prst="line">
            <a:avLst/>
          </a:prstGeom>
          <a:noFill/>
          <a:ln w="57150">
            <a:solidFill>
              <a:srgbClr val="52B788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857101" y="3335238"/>
            <a:ext cx="7636687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spcAft>
                <a:spcPts val="500"/>
              </a:spcAft>
              <a:buNone/>
            </a:pPr>
            <a:r>
              <a:rPr lang="en-US" sz="15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2. Automated Outreach</a:t>
            </a:r>
            <a:endParaRPr lang="en-US" sz="1500" dirty="0"/>
          </a:p>
        </p:txBody>
      </p:sp>
      <p:sp>
        <p:nvSpPr>
          <p:cNvPr id="14" name="Text 12"/>
          <p:cNvSpPr/>
          <p:nvPr/>
        </p:nvSpPr>
        <p:spPr>
          <a:xfrm>
            <a:off x="857101" y="3665339"/>
            <a:ext cx="7636687" cy="1980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2D374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Personalized email campaigns managed by Go Vertical.</a:t>
            </a:r>
            <a:endParaRPr lang="en-US" sz="1200" dirty="0"/>
          </a:p>
        </p:txBody>
      </p:sp>
      <p:sp>
        <p:nvSpPr>
          <p:cNvPr id="15" name="Text 13"/>
          <p:cNvSpPr/>
          <p:nvPr/>
        </p:nvSpPr>
        <p:spPr>
          <a:xfrm>
            <a:off x="673001" y="4091880"/>
            <a:ext cx="7797998" cy="782092"/>
          </a:xfrm>
          <a:prstGeom prst="roundRect">
            <a:avLst>
              <a:gd name="adj" fmla="val 9743"/>
            </a:avLst>
          </a:prstGeom>
          <a:solidFill>
            <a:srgbClr val="E8F0F5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6" name="Shape 14"/>
          <p:cNvSpPr/>
          <p:nvPr/>
        </p:nvSpPr>
        <p:spPr>
          <a:xfrm>
            <a:off x="701576" y="4091880"/>
            <a:ext cx="0" cy="782092"/>
          </a:xfrm>
          <a:prstGeom prst="line">
            <a:avLst/>
          </a:prstGeom>
          <a:noFill/>
          <a:ln w="57150">
            <a:solidFill>
              <a:srgbClr val="52B788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857101" y="4218831"/>
            <a:ext cx="7636687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spcAft>
                <a:spcPts val="500"/>
              </a:spcAft>
              <a:buNone/>
            </a:pPr>
            <a:r>
              <a:rPr lang="en-US" sz="15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3. Pipeline Tracking</a:t>
            </a:r>
            <a:endParaRPr lang="en-US" sz="1500" dirty="0"/>
          </a:p>
        </p:txBody>
      </p:sp>
      <p:sp>
        <p:nvSpPr>
          <p:cNvPr id="18" name="Text 16"/>
          <p:cNvSpPr/>
          <p:nvPr/>
        </p:nvSpPr>
        <p:spPr>
          <a:xfrm>
            <a:off x="857101" y="4548932"/>
            <a:ext cx="7636687" cy="1980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2D374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Monitor engagement and convert leads to customers.</a:t>
            </a:r>
            <a:endParaRPr lang="en-US" sz="1200" dirty="0"/>
          </a:p>
        </p:txBody>
      </p:sp>
      <p:pic>
        <p:nvPicPr>
          <p:cNvPr id="19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12480" y="4663440"/>
            <a:ext cx="594360" cy="3200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714375"/>
          </a:xfrm>
          <a:prstGeom prst="rect">
            <a:avLst/>
          </a:prstGeom>
          <a:solidFill>
            <a:srgbClr val="1C3D5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152400"/>
            <a:ext cx="8679281" cy="409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2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Target Market - 3 Tiers</a:t>
            </a:r>
            <a:endParaRPr lang="en-US" sz="2800" dirty="0"/>
          </a:p>
        </p:txBody>
      </p:sp>
      <p:sp>
        <p:nvSpPr>
          <p:cNvPr id="4" name="Text 2"/>
          <p:cNvSpPr/>
          <p:nvPr/>
        </p:nvSpPr>
        <p:spPr>
          <a:xfrm>
            <a:off x="406301" y="866775"/>
            <a:ext cx="2650182" cy="3682901"/>
          </a:xfrm>
          <a:prstGeom prst="roundRect">
            <a:avLst>
              <a:gd name="adj" fmla="val 383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Shape 3"/>
          <p:cNvSpPr/>
          <p:nvPr/>
        </p:nvSpPr>
        <p:spPr>
          <a:xfrm>
            <a:off x="406301" y="904875"/>
            <a:ext cx="2650182" cy="0"/>
          </a:xfrm>
          <a:prstGeom prst="line">
            <a:avLst/>
          </a:prstGeom>
          <a:noFill/>
          <a:ln w="76200">
            <a:solidFill>
              <a:srgbClr val="52B788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596801" y="1133475"/>
            <a:ext cx="2314566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8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Tier 1: Primary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596801" y="1476375"/>
            <a:ext cx="2314566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1200"/>
              </a:spcAft>
              <a:buNone/>
            </a:pPr>
            <a:r>
              <a:rPr lang="en-US" sz="1100" i="1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5+ active cases, high volumes</a:t>
            </a:r>
            <a:endParaRPr lang="en-US" sz="1100" dirty="0"/>
          </a:p>
        </p:txBody>
      </p:sp>
      <p:sp>
        <p:nvSpPr>
          <p:cNvPr id="8" name="Text 6"/>
          <p:cNvSpPr/>
          <p:nvPr/>
        </p:nvSpPr>
        <p:spPr>
          <a:xfrm>
            <a:off x="596801" y="1781175"/>
            <a:ext cx="2269182" cy="1478310"/>
          </a:xfrm>
          <a:prstGeom prst="rect">
            <a:avLst/>
          </a:prstGeom>
          <a:noFill/>
          <a:ln/>
        </p:spPr>
        <p:txBody>
          <a:bodyPr wrap="square" lIns="101600" tIns="0" rIns="0" bIns="0" rtlCol="0" anchor="t"/>
          <a:lstStyle/>
          <a:p>
            <a:pPr algn="l" marL="101600" indent="-101600">
              <a:lnSpc>
                <a:spcPts val="1690"/>
              </a:lnSpc>
              <a:spcAft>
                <a:spcPts val="8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Labor Hire &amp; Recruitment</a:t>
            </a:r>
            <a:endParaRPr lang="en-US" sz="1300" dirty="0"/>
          </a:p>
          <a:p>
            <a:pPr algn="l" marL="101600" indent="-101600">
              <a:lnSpc>
                <a:spcPts val="1690"/>
              </a:lnSpc>
              <a:spcAft>
                <a:spcPts val="8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Aged Care Facilities</a:t>
            </a:r>
            <a:endParaRPr lang="en-US" sz="1300" dirty="0"/>
          </a:p>
          <a:p>
            <a:pPr algn="l" marL="101600" indent="-101600">
              <a:lnSpc>
                <a:spcPts val="1690"/>
              </a:lnSpc>
              <a:spcAft>
                <a:spcPts val="8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NDIS Providers</a:t>
            </a:r>
            <a:endParaRPr lang="en-US" sz="1300" dirty="0"/>
          </a:p>
          <a:p>
            <a:pPr algn="l" marL="101600" indent="-101600">
              <a:lnSpc>
                <a:spcPts val="1690"/>
              </a:lnSpc>
              <a:spcAft>
                <a:spcPts val="8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Group Training Orgs</a:t>
            </a:r>
            <a:endParaRPr lang="en-US" sz="1300" dirty="0"/>
          </a:p>
          <a:p>
            <a:pPr algn="l" marL="101600" indent="-101600">
              <a:lnSpc>
                <a:spcPts val="1690"/>
              </a:lnSpc>
              <a:spcAft>
                <a:spcPts val="8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Claims Management</a:t>
            </a:r>
            <a:endParaRPr lang="en-US" sz="1300" dirty="0"/>
          </a:p>
        </p:txBody>
      </p:sp>
      <p:sp>
        <p:nvSpPr>
          <p:cNvPr id="9" name="Text 7"/>
          <p:cNvSpPr/>
          <p:nvPr/>
        </p:nvSpPr>
        <p:spPr>
          <a:xfrm>
            <a:off x="3246983" y="866775"/>
            <a:ext cx="2650182" cy="3682901"/>
          </a:xfrm>
          <a:prstGeom prst="roundRect">
            <a:avLst>
              <a:gd name="adj" fmla="val 383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0" name="Shape 8"/>
          <p:cNvSpPr/>
          <p:nvPr/>
        </p:nvSpPr>
        <p:spPr>
          <a:xfrm>
            <a:off x="3246983" y="904875"/>
            <a:ext cx="2650182" cy="0"/>
          </a:xfrm>
          <a:prstGeom prst="line">
            <a:avLst/>
          </a:prstGeom>
          <a:noFill/>
          <a:ln w="76200">
            <a:solidFill>
              <a:srgbClr val="2E5C8A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3437483" y="1133475"/>
            <a:ext cx="2314566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800" b="1" dirty="0">
                <a:solidFill>
                  <a:srgbClr val="2E5C8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Tier 2: Strong Fit</a:t>
            </a:r>
            <a:endParaRPr lang="en-US" sz="1800" dirty="0"/>
          </a:p>
        </p:txBody>
      </p:sp>
      <p:sp>
        <p:nvSpPr>
          <p:cNvPr id="12" name="Text 10"/>
          <p:cNvSpPr/>
          <p:nvPr/>
        </p:nvSpPr>
        <p:spPr>
          <a:xfrm>
            <a:off x="3437483" y="1476375"/>
            <a:ext cx="2314566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1200"/>
              </a:spcAft>
              <a:buNone/>
            </a:pPr>
            <a:r>
              <a:rPr lang="en-US" sz="1100" i="1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Growing sectors</a:t>
            </a:r>
            <a:endParaRPr lang="en-US" sz="1100" dirty="0"/>
          </a:p>
        </p:txBody>
      </p:sp>
      <p:sp>
        <p:nvSpPr>
          <p:cNvPr id="13" name="Text 11"/>
          <p:cNvSpPr/>
          <p:nvPr/>
        </p:nvSpPr>
        <p:spPr>
          <a:xfrm>
            <a:off x="3437483" y="1781175"/>
            <a:ext cx="2269182" cy="1478310"/>
          </a:xfrm>
          <a:prstGeom prst="rect">
            <a:avLst/>
          </a:prstGeom>
          <a:noFill/>
          <a:ln/>
        </p:spPr>
        <p:txBody>
          <a:bodyPr wrap="square" lIns="101600" tIns="0" rIns="0" bIns="0" rtlCol="0" anchor="t"/>
          <a:lstStyle/>
          <a:p>
            <a:pPr algn="l" marL="101600" indent="-101600">
              <a:lnSpc>
                <a:spcPts val="1690"/>
              </a:lnSpc>
              <a:spcAft>
                <a:spcPts val="8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Rehabilitation Providers</a:t>
            </a:r>
            <a:endParaRPr lang="en-US" sz="1300" dirty="0"/>
          </a:p>
          <a:p>
            <a:pPr algn="l" marL="101600" indent="-101600">
              <a:lnSpc>
                <a:spcPts val="1690"/>
              </a:lnSpc>
              <a:spcAft>
                <a:spcPts val="8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Allied Health Groups</a:t>
            </a:r>
            <a:endParaRPr lang="en-US" sz="1300" dirty="0"/>
          </a:p>
          <a:p>
            <a:pPr algn="l" marL="101600" indent="-101600">
              <a:lnSpc>
                <a:spcPts val="1690"/>
              </a:lnSpc>
              <a:spcAft>
                <a:spcPts val="8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Cleaning Companies</a:t>
            </a:r>
            <a:endParaRPr lang="en-US" sz="1300" dirty="0"/>
          </a:p>
          <a:p>
            <a:pPr algn="l" marL="101600" indent="-101600">
              <a:lnSpc>
                <a:spcPts val="1690"/>
              </a:lnSpc>
              <a:spcAft>
                <a:spcPts val="8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Security Firms</a:t>
            </a:r>
            <a:endParaRPr lang="en-US" sz="1300" dirty="0"/>
          </a:p>
          <a:p>
            <a:pPr algn="l" marL="101600" indent="-101600">
              <a:lnSpc>
                <a:spcPts val="1690"/>
              </a:lnSpc>
              <a:spcAft>
                <a:spcPts val="8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Transport &amp; Logistics</a:t>
            </a:r>
            <a:endParaRPr lang="en-US" sz="1300" dirty="0"/>
          </a:p>
        </p:txBody>
      </p:sp>
      <p:sp>
        <p:nvSpPr>
          <p:cNvPr id="14" name="Text 12"/>
          <p:cNvSpPr/>
          <p:nvPr/>
        </p:nvSpPr>
        <p:spPr>
          <a:xfrm>
            <a:off x="6087666" y="866775"/>
            <a:ext cx="2650182" cy="3682901"/>
          </a:xfrm>
          <a:prstGeom prst="roundRect">
            <a:avLst>
              <a:gd name="adj" fmla="val 383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5" name="Shape 13"/>
          <p:cNvSpPr/>
          <p:nvPr/>
        </p:nvSpPr>
        <p:spPr>
          <a:xfrm>
            <a:off x="6087666" y="904875"/>
            <a:ext cx="2650182" cy="0"/>
          </a:xfrm>
          <a:prstGeom prst="line">
            <a:avLst/>
          </a:prstGeom>
          <a:noFill/>
          <a:ln w="76200">
            <a:solidFill>
              <a:srgbClr val="6366F1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6278166" y="1133475"/>
            <a:ext cx="2314566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800" b="1" dirty="0">
                <a:solidFill>
                  <a:srgbClr val="6366F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Tier 3: Expansion</a:t>
            </a:r>
            <a:endParaRPr lang="en-US" sz="1800" dirty="0"/>
          </a:p>
        </p:txBody>
      </p:sp>
      <p:sp>
        <p:nvSpPr>
          <p:cNvPr id="17" name="Text 15"/>
          <p:cNvSpPr/>
          <p:nvPr/>
        </p:nvSpPr>
        <p:spPr>
          <a:xfrm>
            <a:off x="6278166" y="1476375"/>
            <a:ext cx="2314566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1200"/>
              </a:spcAft>
              <a:buNone/>
            </a:pPr>
            <a:r>
              <a:rPr lang="en-US" sz="1100" i="1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Enterprise customization</a:t>
            </a:r>
            <a:endParaRPr lang="en-US" sz="1100" dirty="0"/>
          </a:p>
        </p:txBody>
      </p:sp>
      <p:sp>
        <p:nvSpPr>
          <p:cNvPr id="18" name="Text 16"/>
          <p:cNvSpPr/>
          <p:nvPr/>
        </p:nvSpPr>
        <p:spPr>
          <a:xfrm>
            <a:off x="6278166" y="1781175"/>
            <a:ext cx="2269182" cy="530423"/>
          </a:xfrm>
          <a:prstGeom prst="rect">
            <a:avLst/>
          </a:prstGeom>
          <a:noFill/>
          <a:ln/>
        </p:spPr>
        <p:txBody>
          <a:bodyPr wrap="square" lIns="101600" tIns="0" rIns="0" bIns="0" rtlCol="0" anchor="t"/>
          <a:lstStyle/>
          <a:p>
            <a:pPr algn="l" marL="101600" indent="-101600">
              <a:lnSpc>
                <a:spcPts val="1690"/>
              </a:lnSpc>
              <a:spcAft>
                <a:spcPts val="8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Local Councils</a:t>
            </a:r>
            <a:endParaRPr lang="en-US" sz="1300" dirty="0"/>
          </a:p>
          <a:p>
            <a:pPr algn="l" marL="101600" indent="-101600">
              <a:lnSpc>
                <a:spcPts val="1690"/>
              </a:lnSpc>
              <a:spcAft>
                <a:spcPts val="8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Franchise Groups</a:t>
            </a:r>
            <a:endParaRPr lang="en-US" sz="1300" dirty="0"/>
          </a:p>
        </p:txBody>
      </p:sp>
      <p:sp>
        <p:nvSpPr>
          <p:cNvPr id="19" name="Text 17"/>
          <p:cNvSpPr/>
          <p:nvPr/>
        </p:nvSpPr>
        <p:spPr>
          <a:xfrm>
            <a:off x="6278166" y="2463998"/>
            <a:ext cx="2269182" cy="860375"/>
          </a:xfrm>
          <a:prstGeom prst="roundRect">
            <a:avLst>
              <a:gd name="adj" fmla="val 8857"/>
            </a:avLst>
          </a:prstGeom>
          <a:solidFill>
            <a:srgbClr val="1C3D5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0" name="Text 18"/>
          <p:cNvSpPr/>
          <p:nvPr/>
        </p:nvSpPr>
        <p:spPr>
          <a:xfrm>
            <a:off x="6410922" y="2616398"/>
            <a:ext cx="2003670" cy="352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24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22,000</a:t>
            </a:r>
            <a:endParaRPr lang="en-US" sz="2400" dirty="0"/>
          </a:p>
        </p:txBody>
      </p:sp>
      <p:sp>
        <p:nvSpPr>
          <p:cNvPr id="21" name="Text 19"/>
          <p:cNvSpPr/>
          <p:nvPr/>
        </p:nvSpPr>
        <p:spPr>
          <a:xfrm>
            <a:off x="6410922" y="3019574"/>
            <a:ext cx="200367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spcBef>
                <a:spcPts val="400"/>
              </a:spcBef>
              <a:buNone/>
            </a:pPr>
            <a:r>
              <a:rPr lang="en-US" sz="1100" dirty="0">
                <a:solidFill>
                  <a:srgbClr val="E8F0F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Qualified Leads</a:t>
            </a:r>
            <a:endParaRPr lang="en-US" sz="1100" dirty="0"/>
          </a:p>
        </p:txBody>
      </p:sp>
      <p:pic>
        <p:nvPicPr>
          <p:cNvPr id="22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12480" y="4663440"/>
            <a:ext cx="594360" cy="3200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1251347"/>
          </a:xfrm>
          <a:prstGeom prst="rect">
            <a:avLst/>
          </a:prstGeom>
          <a:solidFill>
            <a:srgbClr val="52B788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228600"/>
            <a:ext cx="8679281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2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Tier 1 GTM: "Land the Anchors"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317450" y="758726"/>
            <a:ext cx="8679281" cy="2640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80"/>
              </a:lnSpc>
              <a:spcBef>
                <a:spcPts val="500"/>
              </a:spcBef>
              <a:buNone/>
            </a:pPr>
            <a:r>
              <a:rPr lang="en-US" sz="1600" dirty="0">
                <a:solidFill>
                  <a:srgbClr val="FFFFFF">
                    <a:alpha val="9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Direct Sales &amp; Industry Partnerships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06301" y="1479947"/>
            <a:ext cx="5600998" cy="3322439"/>
          </a:xfrm>
          <a:prstGeom prst="roundRect">
            <a:avLst>
              <a:gd name="adj" fmla="val 305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6" name="Shape 4"/>
          <p:cNvSpPr/>
          <p:nvPr/>
        </p:nvSpPr>
        <p:spPr>
          <a:xfrm>
            <a:off x="620613" y="1670447"/>
            <a:ext cx="0" cy="628352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96826" y="1670447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Go Vertical Platform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796826" y="1935659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Segment 22,000 leads by Tier 1 industries. Launch automated email campaigns with compliance-focused messaging.</a:t>
            </a:r>
            <a:endParaRPr lang="en-US" sz="1100" dirty="0"/>
          </a:p>
        </p:txBody>
      </p:sp>
      <p:sp>
        <p:nvSpPr>
          <p:cNvPr id="9" name="Shape 7"/>
          <p:cNvSpPr/>
          <p:nvPr/>
        </p:nvSpPr>
        <p:spPr>
          <a:xfrm>
            <a:off x="620613" y="2451199"/>
            <a:ext cx="0" cy="628352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96826" y="2451199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Industry Conferences</a:t>
            </a:r>
            <a:endParaRPr lang="en-US" sz="1300" dirty="0"/>
          </a:p>
        </p:txBody>
      </p:sp>
      <p:sp>
        <p:nvSpPr>
          <p:cNvPr id="11" name="Text 9"/>
          <p:cNvSpPr/>
          <p:nvPr/>
        </p:nvSpPr>
        <p:spPr>
          <a:xfrm>
            <a:off x="796826" y="2716411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Exhibit and speak at RCSA (recruitment), LASA (aged care), NDS (disability services). Build credibility.</a:t>
            </a:r>
            <a:endParaRPr lang="en-US" sz="1100" dirty="0"/>
          </a:p>
        </p:txBody>
      </p:sp>
      <p:sp>
        <p:nvSpPr>
          <p:cNvPr id="12" name="Shape 10"/>
          <p:cNvSpPr/>
          <p:nvPr/>
        </p:nvSpPr>
        <p:spPr>
          <a:xfrm>
            <a:off x="620613" y="3231952"/>
            <a:ext cx="0" cy="446782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96826" y="3231952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Pilot Program</a:t>
            </a:r>
            <a:endParaRPr lang="en-US" sz="1300" dirty="0"/>
          </a:p>
        </p:txBody>
      </p:sp>
      <p:sp>
        <p:nvSpPr>
          <p:cNvPr id="14" name="Text 12"/>
          <p:cNvSpPr/>
          <p:nvPr/>
        </p:nvSpPr>
        <p:spPr>
          <a:xfrm>
            <a:off x="796826" y="3497163"/>
            <a:ext cx="5120372" cy="181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Free 60-day pilot with full support. Convert to paid on demonstrated ROI.</a:t>
            </a:r>
            <a:endParaRPr lang="en-US" sz="1100" dirty="0"/>
          </a:p>
        </p:txBody>
      </p:sp>
      <p:sp>
        <p:nvSpPr>
          <p:cNvPr id="15" name="Shape 13"/>
          <p:cNvSpPr/>
          <p:nvPr/>
        </p:nvSpPr>
        <p:spPr>
          <a:xfrm>
            <a:off x="620613" y="3831134"/>
            <a:ext cx="0" cy="628352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96826" y="3831134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LinkedIn Outreach</a:t>
            </a:r>
            <a:endParaRPr lang="en-US" sz="1300" dirty="0"/>
          </a:p>
        </p:txBody>
      </p:sp>
      <p:sp>
        <p:nvSpPr>
          <p:cNvPr id="17" name="Text 15"/>
          <p:cNvSpPr/>
          <p:nvPr/>
        </p:nvSpPr>
        <p:spPr>
          <a:xfrm>
            <a:off x="796826" y="4096345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Sales Navigator targeting Compliance Managers and HR Directors at target companies.</a:t>
            </a:r>
            <a:endParaRPr lang="en-US" sz="1100" dirty="0"/>
          </a:p>
        </p:txBody>
      </p:sp>
      <p:sp>
        <p:nvSpPr>
          <p:cNvPr id="18" name="Text 16"/>
          <p:cNvSpPr/>
          <p:nvPr/>
        </p:nvSpPr>
        <p:spPr>
          <a:xfrm>
            <a:off x="6197798" y="1479947"/>
            <a:ext cx="2539901" cy="916632"/>
          </a:xfrm>
          <a:prstGeom prst="roundRect">
            <a:avLst>
              <a:gd name="adj" fmla="val 1108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9" name="Text 17"/>
          <p:cNvSpPr/>
          <p:nvPr/>
        </p:nvSpPr>
        <p:spPr>
          <a:xfrm>
            <a:off x="6327847" y="1632347"/>
            <a:ext cx="2279803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120"/>
              </a:lnSpc>
              <a:buNone/>
            </a:pPr>
            <a:r>
              <a:rPr lang="en-US" sz="24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5</a:t>
            </a:r>
            <a:endParaRPr lang="en-US" sz="2400" dirty="0"/>
          </a:p>
        </p:txBody>
      </p:sp>
      <p:sp>
        <p:nvSpPr>
          <p:cNvPr id="20" name="Text 18"/>
          <p:cNvSpPr/>
          <p:nvPr/>
        </p:nvSpPr>
        <p:spPr>
          <a:xfrm>
            <a:off x="6327847" y="2079278"/>
            <a:ext cx="2279803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00"/>
              </a:lnSpc>
              <a:spcBef>
                <a:spcPts val="400"/>
              </a:spcBef>
              <a:buNone/>
            </a:pPr>
            <a:r>
              <a:rPr lang="en-US" sz="10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Anchor Clients Year 1</a:t>
            </a:r>
            <a:endParaRPr lang="en-US" sz="1000" dirty="0"/>
          </a:p>
        </p:txBody>
      </p:sp>
      <p:sp>
        <p:nvSpPr>
          <p:cNvPr id="21" name="Text 19"/>
          <p:cNvSpPr/>
          <p:nvPr/>
        </p:nvSpPr>
        <p:spPr>
          <a:xfrm>
            <a:off x="6197798" y="2523530"/>
            <a:ext cx="2539901" cy="916632"/>
          </a:xfrm>
          <a:prstGeom prst="roundRect">
            <a:avLst>
              <a:gd name="adj" fmla="val 1108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2" name="Text 20"/>
          <p:cNvSpPr/>
          <p:nvPr/>
        </p:nvSpPr>
        <p:spPr>
          <a:xfrm>
            <a:off x="6327847" y="2675930"/>
            <a:ext cx="2279803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120"/>
              </a:lnSpc>
              <a:buNone/>
            </a:pPr>
            <a:r>
              <a:rPr lang="en-US" sz="24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$30K+</a:t>
            </a:r>
            <a:endParaRPr lang="en-US" sz="2400" dirty="0"/>
          </a:p>
        </p:txBody>
      </p:sp>
      <p:sp>
        <p:nvSpPr>
          <p:cNvPr id="23" name="Text 21"/>
          <p:cNvSpPr/>
          <p:nvPr/>
        </p:nvSpPr>
        <p:spPr>
          <a:xfrm>
            <a:off x="6327847" y="3122861"/>
            <a:ext cx="2279803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00"/>
              </a:lnSpc>
              <a:spcBef>
                <a:spcPts val="400"/>
              </a:spcBef>
              <a:buNone/>
            </a:pPr>
            <a:r>
              <a:rPr lang="en-US" sz="10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ACV per Client</a:t>
            </a:r>
            <a:endParaRPr lang="en-US" sz="1000" dirty="0"/>
          </a:p>
        </p:txBody>
      </p:sp>
      <p:sp>
        <p:nvSpPr>
          <p:cNvPr id="24" name="Text 22"/>
          <p:cNvSpPr/>
          <p:nvPr/>
        </p:nvSpPr>
        <p:spPr>
          <a:xfrm>
            <a:off x="6197798" y="3567113"/>
            <a:ext cx="2539901" cy="882551"/>
          </a:xfrm>
          <a:prstGeom prst="roundRect">
            <a:avLst>
              <a:gd name="adj" fmla="val 11512"/>
            </a:avLst>
          </a:prstGeom>
          <a:solidFill>
            <a:srgbClr val="1C3D5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5" name="Text 23"/>
          <p:cNvSpPr/>
          <p:nvPr/>
        </p:nvSpPr>
        <p:spPr>
          <a:xfrm>
            <a:off x="6350198" y="3719512"/>
            <a:ext cx="2279803" cy="181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spcAft>
                <a:spcPts val="600"/>
              </a:spcAft>
              <a:buNone/>
            </a:pPr>
            <a:r>
              <a:rPr lang="en-US" sz="1100" b="1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Target Segments:</a:t>
            </a:r>
            <a:endParaRPr lang="en-US" sz="1100" dirty="0"/>
          </a:p>
        </p:txBody>
      </p:sp>
      <p:sp>
        <p:nvSpPr>
          <p:cNvPr id="26" name="Text 24"/>
          <p:cNvSpPr/>
          <p:nvPr/>
        </p:nvSpPr>
        <p:spPr>
          <a:xfrm>
            <a:off x="6350198" y="3977283"/>
            <a:ext cx="2279803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60"/>
              </a:lnSpc>
              <a:buNone/>
            </a:pPr>
            <a:r>
              <a:rPr lang="en-US" sz="900" dirty="0">
                <a:solidFill>
                  <a:srgbClr val="E8F0F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Labor Hire, Aged Care, NDIS, GTOs, Claims Management</a:t>
            </a:r>
            <a:endParaRPr lang="en-US" sz="900" dirty="0"/>
          </a:p>
        </p:txBody>
      </p:sp>
      <p:pic>
        <p:nvPicPr>
          <p:cNvPr id="27" name="Image 0" descr="C:\dev\gpnet3\presentations\preventli-logo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12480" y="4663440"/>
            <a:ext cx="594360" cy="3200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Preventli Partnership Presentation</dc:title>
  <dc:subject>WorkSafe Victoria Compliance Platform - Partnership Overview</dc:subject>
  <dc:creator>Preventli</dc:creator>
  <cp:lastModifiedBy>Preventli</cp:lastModifiedBy>
  <cp:revision>1</cp:revision>
  <dcterms:created xsi:type="dcterms:W3CDTF">2026-01-22T04:04:29Z</dcterms:created>
  <dcterms:modified xsi:type="dcterms:W3CDTF">2026-01-22T04:04:29Z</dcterms:modified>
</cp:coreProperties>
</file>